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36"/>
  </p:notesMasterIdLst>
  <p:sldIdLst>
    <p:sldId id="1196" r:id="rId3"/>
    <p:sldId id="1155" r:id="rId4"/>
    <p:sldId id="1156" r:id="rId5"/>
    <p:sldId id="1157" r:id="rId6"/>
    <p:sldId id="1158" r:id="rId7"/>
    <p:sldId id="1213" r:id="rId8"/>
    <p:sldId id="1212" r:id="rId9"/>
    <p:sldId id="1214" r:id="rId10"/>
    <p:sldId id="1215" r:id="rId11"/>
    <p:sldId id="1216" r:id="rId12"/>
    <p:sldId id="1218" r:id="rId13"/>
    <p:sldId id="1217" r:id="rId14"/>
    <p:sldId id="1219" r:id="rId15"/>
    <p:sldId id="1220" r:id="rId16"/>
    <p:sldId id="1221" r:id="rId17"/>
    <p:sldId id="1224" r:id="rId18"/>
    <p:sldId id="1222" r:id="rId19"/>
    <p:sldId id="1223" r:id="rId20"/>
    <p:sldId id="1225" r:id="rId21"/>
    <p:sldId id="1226" r:id="rId22"/>
    <p:sldId id="1227" r:id="rId23"/>
    <p:sldId id="1228" r:id="rId24"/>
    <p:sldId id="1229" r:id="rId25"/>
    <p:sldId id="1230" r:id="rId26"/>
    <p:sldId id="1231" r:id="rId27"/>
    <p:sldId id="1232" r:id="rId28"/>
    <p:sldId id="1233" r:id="rId29"/>
    <p:sldId id="1234" r:id="rId30"/>
    <p:sldId id="1235" r:id="rId31"/>
    <p:sldId id="1236" r:id="rId32"/>
    <p:sldId id="1237" r:id="rId33"/>
    <p:sldId id="1238" r:id="rId34"/>
    <p:sldId id="123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orient="horz" pos="1822">
          <p15:clr>
            <a:srgbClr val="A4A3A4"/>
          </p15:clr>
        </p15:guide>
        <p15:guide id="3" orient="horz" pos="2340">
          <p15:clr>
            <a:srgbClr val="A4A3A4"/>
          </p15:clr>
        </p15:guide>
        <p15:guide id="4" pos="3804">
          <p15:clr>
            <a:srgbClr val="A4A3A4"/>
          </p15:clr>
        </p15:guide>
        <p15:guide id="5" pos="746">
          <p15:clr>
            <a:srgbClr val="A4A3A4"/>
          </p15:clr>
        </p15:guide>
        <p15:guide id="6" pos="6994">
          <p15:clr>
            <a:srgbClr val="A4A3A4"/>
          </p15:clr>
        </p15:guide>
        <p15:guide id="7" pos="878">
          <p15:clr>
            <a:srgbClr val="A4A3A4"/>
          </p15:clr>
        </p15:guide>
        <p15:guide id="8" pos="747">
          <p15:clr>
            <a:srgbClr val="A4A3A4"/>
          </p15:clr>
        </p15:guide>
        <p15:guide id="9" pos="6995">
          <p15:clr>
            <a:srgbClr val="A4A3A4"/>
          </p15:clr>
        </p15:guide>
        <p15:guide id="10" pos="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2" clrIdx="1">
    <p:extLst>
      <p:ext uri="{19B8F6BF-5375-455C-9EA6-DF929625EA0E}">
        <p15:presenceInfo xmlns:p15="http://schemas.microsoft.com/office/powerpoint/2012/main" userId="WJ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66FF"/>
    <a:srgbClr val="FDF9AD"/>
    <a:srgbClr val="74E8F8"/>
    <a:srgbClr val="FF65A3"/>
    <a:srgbClr val="F3F3F3"/>
    <a:srgbClr val="F0F0F0"/>
    <a:srgbClr val="F5F5F5"/>
    <a:srgbClr val="FF9900"/>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8159" autoAdjust="0"/>
  </p:normalViewPr>
  <p:slideViewPr>
    <p:cSldViewPr snapToGrid="0" showGuides="1">
      <p:cViewPr varScale="1">
        <p:scale>
          <a:sx n="59" d="100"/>
          <a:sy n="59" d="100"/>
        </p:scale>
        <p:origin x="436" y="68"/>
      </p:cViewPr>
      <p:guideLst>
        <p:guide orient="horz" pos="2110"/>
        <p:guide orient="horz" pos="1822"/>
        <p:guide orient="horz" pos="2340"/>
        <p:guide pos="3804"/>
        <p:guide pos="746"/>
        <p:guide pos="6994"/>
        <p:guide pos="878"/>
        <p:guide pos="747"/>
        <p:guide pos="6995"/>
        <p:guide pos="87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pPr/>
              <a:t>2022/4/4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pPr/>
              <a:t>‹#›</a:t>
            </a:fld>
            <a:endParaRPr lang="zh-CN" altLang="en-US"/>
          </a:p>
        </p:txBody>
      </p:sp>
    </p:spTree>
    <p:extLst>
      <p:ext uri="{BB962C8B-B14F-4D97-AF65-F5344CB8AC3E}">
        <p14:creationId xmlns:p14="http://schemas.microsoft.com/office/powerpoint/2010/main" val="291242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a:t>
            </a:fld>
            <a:endParaRPr lang="zh-CN" altLang="en-US"/>
          </a:p>
        </p:txBody>
      </p:sp>
    </p:spTree>
    <p:extLst>
      <p:ext uri="{BB962C8B-B14F-4D97-AF65-F5344CB8AC3E}">
        <p14:creationId xmlns:p14="http://schemas.microsoft.com/office/powerpoint/2010/main" val="270362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10</a:t>
            </a:fld>
            <a:endParaRPr lang="zh-CN" altLang="en-US"/>
          </a:p>
        </p:txBody>
      </p:sp>
    </p:spTree>
    <p:extLst>
      <p:ext uri="{BB962C8B-B14F-4D97-AF65-F5344CB8AC3E}">
        <p14:creationId xmlns:p14="http://schemas.microsoft.com/office/powerpoint/2010/main" val="79066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11</a:t>
            </a:fld>
            <a:endParaRPr lang="zh-CN" altLang="en-US"/>
          </a:p>
        </p:txBody>
      </p:sp>
    </p:spTree>
    <p:extLst>
      <p:ext uri="{BB962C8B-B14F-4D97-AF65-F5344CB8AC3E}">
        <p14:creationId xmlns:p14="http://schemas.microsoft.com/office/powerpoint/2010/main" val="214204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12</a:t>
            </a:fld>
            <a:endParaRPr lang="zh-CN" altLang="en-US"/>
          </a:p>
        </p:txBody>
      </p:sp>
    </p:spTree>
    <p:extLst>
      <p:ext uri="{BB962C8B-B14F-4D97-AF65-F5344CB8AC3E}">
        <p14:creationId xmlns:p14="http://schemas.microsoft.com/office/powerpoint/2010/main" val="158881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13</a:t>
            </a:fld>
            <a:endParaRPr lang="zh-CN" altLang="en-US"/>
          </a:p>
        </p:txBody>
      </p:sp>
    </p:spTree>
    <p:extLst>
      <p:ext uri="{BB962C8B-B14F-4D97-AF65-F5344CB8AC3E}">
        <p14:creationId xmlns:p14="http://schemas.microsoft.com/office/powerpoint/2010/main" val="397249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14</a:t>
            </a:fld>
            <a:endParaRPr lang="zh-CN" altLang="en-US"/>
          </a:p>
        </p:txBody>
      </p:sp>
    </p:spTree>
    <p:extLst>
      <p:ext uri="{BB962C8B-B14F-4D97-AF65-F5344CB8AC3E}">
        <p14:creationId xmlns:p14="http://schemas.microsoft.com/office/powerpoint/2010/main" val="352791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a:t>
            </a:r>
            <a:r>
              <a:rPr lang="en-US" altLang="zh-CN" dirty="0"/>
              <a:t>RAID</a:t>
            </a:r>
            <a:r>
              <a:rPr lang="zh-CN" altLang="en-US" dirty="0"/>
              <a:t>中增加冗余信息盘有几种不同的方法，它们构成了不同的</a:t>
            </a:r>
            <a:r>
              <a:rPr lang="en-US" altLang="zh-CN" dirty="0"/>
              <a:t>RAID</a:t>
            </a:r>
            <a:r>
              <a:rPr lang="zh-CN" altLang="en-US" dirty="0"/>
              <a:t>级别，下表中展示了各级</a:t>
            </a:r>
            <a:r>
              <a:rPr lang="en-US" altLang="zh-CN" dirty="0"/>
              <a:t>RAID</a:t>
            </a:r>
            <a:r>
              <a:rPr lang="zh-CN" altLang="en-US" dirty="0"/>
              <a:t>的代价和性能。</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15</a:t>
            </a:fld>
            <a:endParaRPr lang="zh-CN" altLang="en-US"/>
          </a:p>
        </p:txBody>
      </p:sp>
    </p:spTree>
    <p:extLst>
      <p:ext uri="{BB962C8B-B14F-4D97-AF65-F5344CB8AC3E}">
        <p14:creationId xmlns:p14="http://schemas.microsoft.com/office/powerpoint/2010/main" val="1565352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RIAD</a:t>
            </a:r>
            <a:r>
              <a:rPr lang="zh-CN" altLang="en-US" dirty="0"/>
              <a:t>的这些级别不是表示层次关系，而是具有一些共性的不同结构：这些共性包括</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RAID</a:t>
            </a:r>
            <a:r>
              <a:rPr lang="zh-CN" altLang="en-US" dirty="0"/>
              <a:t>由一组物理磁盘组成，操作系统则认为是一个逻辑磁盘，即无路采用多少个物理磁盘，</a:t>
            </a:r>
            <a:r>
              <a:rPr lang="en-US" altLang="zh-CN" dirty="0"/>
              <a:t>OS</a:t>
            </a:r>
            <a:r>
              <a:rPr lang="zh-CN" altLang="en-US" dirty="0"/>
              <a:t>都会将所有的数据看成存储在一个逻辑磁盘上。</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a:p>
          <a:p>
            <a:r>
              <a:rPr lang="en-US" altLang="zh-CN" dirty="0"/>
              <a:t>2. RAID</a:t>
            </a:r>
            <a:r>
              <a:rPr lang="zh-CN" altLang="en-US" dirty="0"/>
              <a:t>以条带（</a:t>
            </a:r>
            <a:r>
              <a:rPr lang="en-US" altLang="zh-CN" dirty="0"/>
              <a:t>strip</a:t>
            </a:r>
            <a:r>
              <a:rPr lang="zh-CN" altLang="en-US" dirty="0"/>
              <a:t>）的形式在物理磁盘上存放数据。磁盘以条带划分，其大小成为条带宽度。条带宽度以一些物理块、扇区、或则字节为单位，不同的实现中条带宽度可能不同。</a:t>
            </a:r>
            <a:endParaRPr lang="en-US" altLang="zh-CN" dirty="0"/>
          </a:p>
          <a:p>
            <a:endParaRPr lang="en-US" altLang="zh-CN" dirty="0"/>
          </a:p>
          <a:p>
            <a:r>
              <a:rPr lang="en-US" altLang="zh-CN" dirty="0"/>
              <a:t>3. </a:t>
            </a:r>
            <a:r>
              <a:rPr lang="zh-CN" altLang="en-US" dirty="0"/>
              <a:t>冗余信息存储在冗余磁盘空间中，在发生磁盘失效时可以恢复数据。</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16</a:t>
            </a:fld>
            <a:endParaRPr lang="zh-CN" altLang="en-US"/>
          </a:p>
        </p:txBody>
      </p:sp>
    </p:spTree>
    <p:extLst>
      <p:ext uri="{BB962C8B-B14F-4D97-AF65-F5344CB8AC3E}">
        <p14:creationId xmlns:p14="http://schemas.microsoft.com/office/powerpoint/2010/main" val="2903444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17</a:t>
            </a:fld>
            <a:endParaRPr lang="zh-CN" altLang="en-US"/>
          </a:p>
        </p:txBody>
      </p:sp>
    </p:spTree>
    <p:extLst>
      <p:ext uri="{BB962C8B-B14F-4D97-AF65-F5344CB8AC3E}">
        <p14:creationId xmlns:p14="http://schemas.microsoft.com/office/powerpoint/2010/main" val="222529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18</a:t>
            </a:fld>
            <a:endParaRPr lang="zh-CN" altLang="en-US"/>
          </a:p>
        </p:txBody>
      </p:sp>
    </p:spTree>
    <p:extLst>
      <p:ext uri="{BB962C8B-B14F-4D97-AF65-F5344CB8AC3E}">
        <p14:creationId xmlns:p14="http://schemas.microsoft.com/office/powerpoint/2010/main" val="30849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19</a:t>
            </a:fld>
            <a:endParaRPr lang="zh-CN" altLang="en-US"/>
          </a:p>
        </p:txBody>
      </p:sp>
    </p:spTree>
    <p:extLst>
      <p:ext uri="{BB962C8B-B14F-4D97-AF65-F5344CB8AC3E}">
        <p14:creationId xmlns:p14="http://schemas.microsoft.com/office/powerpoint/2010/main" val="2246468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a:t>
            </a:fld>
            <a:endParaRPr lang="zh-CN" altLang="en-US"/>
          </a:p>
        </p:txBody>
      </p:sp>
    </p:spTree>
    <p:extLst>
      <p:ext uri="{BB962C8B-B14F-4D97-AF65-F5344CB8AC3E}">
        <p14:creationId xmlns:p14="http://schemas.microsoft.com/office/powerpoint/2010/main" val="496333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20</a:t>
            </a:fld>
            <a:endParaRPr lang="zh-CN" altLang="en-US"/>
          </a:p>
        </p:txBody>
      </p:sp>
    </p:spTree>
    <p:extLst>
      <p:ext uri="{BB962C8B-B14F-4D97-AF65-F5344CB8AC3E}">
        <p14:creationId xmlns:p14="http://schemas.microsoft.com/office/powerpoint/2010/main" val="1023928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21</a:t>
            </a:fld>
            <a:endParaRPr lang="zh-CN" altLang="en-US"/>
          </a:p>
        </p:txBody>
      </p:sp>
    </p:spTree>
    <p:extLst>
      <p:ext uri="{BB962C8B-B14F-4D97-AF65-F5344CB8AC3E}">
        <p14:creationId xmlns:p14="http://schemas.microsoft.com/office/powerpoint/2010/main" val="562413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22</a:t>
            </a:fld>
            <a:endParaRPr lang="zh-CN" altLang="en-US"/>
          </a:p>
        </p:txBody>
      </p:sp>
    </p:spTree>
    <p:extLst>
      <p:ext uri="{BB962C8B-B14F-4D97-AF65-F5344CB8AC3E}">
        <p14:creationId xmlns:p14="http://schemas.microsoft.com/office/powerpoint/2010/main" val="234399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23</a:t>
            </a:fld>
            <a:endParaRPr lang="zh-CN" altLang="en-US"/>
          </a:p>
        </p:txBody>
      </p:sp>
    </p:spTree>
    <p:extLst>
      <p:ext uri="{BB962C8B-B14F-4D97-AF65-F5344CB8AC3E}">
        <p14:creationId xmlns:p14="http://schemas.microsoft.com/office/powerpoint/2010/main" val="41013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0" eaLnBrk="1" hangingPunct="1">
              <a:lnSpc>
                <a:spcPct val="110000"/>
              </a:lnSpc>
              <a:buFont typeface="Wingdings" panose="05000000000000000000" pitchFamily="2" charset="2"/>
              <a:buNone/>
            </a:pPr>
            <a:r>
              <a:rPr lang="zh-CN" altLang="en-US" dirty="0">
                <a:latin typeface="Times New Roman" panose="02020603050405020304" pitchFamily="18" charset="0"/>
              </a:rPr>
              <a:t>能够获得很高的数据传输率，这种磁盘阵列对大数据量的读写具有很大的优越性。</a:t>
            </a:r>
          </a:p>
          <a:p>
            <a:pPr lvl="0" eaLnBrk="1" hangingPunct="1">
              <a:lnSpc>
                <a:spcPct val="110000"/>
              </a:lnSpc>
              <a:buFont typeface="Wingdings" panose="05000000000000000000" pitchFamily="2" charset="2"/>
              <a:buNone/>
            </a:pPr>
            <a:r>
              <a:rPr lang="zh-CN" altLang="en-US" dirty="0">
                <a:latin typeface="Times New Roman" panose="02020603050405020304" pitchFamily="18" charset="0"/>
              </a:rPr>
              <a:t>不能同时进行多个</a:t>
            </a:r>
            <a:r>
              <a:rPr lang="en-US" altLang="zh-CN" dirty="0">
                <a:latin typeface="Times New Roman" panose="02020603050405020304" pitchFamily="18" charset="0"/>
              </a:rPr>
              <a:t>I/O</a:t>
            </a:r>
            <a:r>
              <a:rPr lang="zh-CN" altLang="en-US" dirty="0">
                <a:latin typeface="Times New Roman" panose="02020603050405020304" pitchFamily="18" charset="0"/>
              </a:rPr>
              <a:t>请求的处理 。</a:t>
            </a:r>
          </a:p>
          <a:p>
            <a:pPr lvl="0" eaLnBrk="1" hangingPunct="1">
              <a:lnSpc>
                <a:spcPct val="110000"/>
              </a:lnSpc>
            </a:pPr>
            <a:endParaRPr lang="en-US" altLang="zh-CN" dirty="0">
              <a:solidFill>
                <a:srgbClr val="D60093"/>
              </a:solidFill>
              <a:latin typeface="黑体" panose="02010609060101010101" pitchFamily="49" charset="-122"/>
            </a:endParaRPr>
          </a:p>
          <a:p>
            <a:pPr lvl="0" eaLnBrk="1" hangingPunct="1">
              <a:lnSpc>
                <a:spcPct val="110000"/>
              </a:lnSpc>
            </a:pPr>
            <a:endParaRPr lang="en-US" altLang="zh-CN" dirty="0">
              <a:solidFill>
                <a:srgbClr val="D60093"/>
              </a:solidFill>
              <a:latin typeface="黑体" panose="02010609060101010101" pitchFamily="49" charset="-122"/>
            </a:endParaRPr>
          </a:p>
          <a:p>
            <a:pPr lvl="0" eaLnBrk="1" hangingPunct="1">
              <a:lnSpc>
                <a:spcPct val="110000"/>
              </a:lnSpc>
            </a:pPr>
            <a:endParaRPr lang="en-US" altLang="zh-CN" dirty="0">
              <a:solidFill>
                <a:srgbClr val="D60093"/>
              </a:solidFill>
              <a:latin typeface="黑体" panose="02010609060101010101" pitchFamily="49" charset="-122"/>
            </a:endParaRPr>
          </a:p>
          <a:p>
            <a:pPr lvl="0" eaLnBrk="1" hangingPunct="1">
              <a:lnSpc>
                <a:spcPct val="110000"/>
              </a:lnSpc>
            </a:pPr>
            <a:r>
              <a:rPr lang="zh-CN" altLang="en-US" dirty="0">
                <a:solidFill>
                  <a:srgbClr val="D60093"/>
                </a:solidFill>
                <a:latin typeface="黑体" panose="02010609060101010101" pitchFamily="49" charset="-122"/>
              </a:rPr>
              <a:t>写数据时：</a:t>
            </a:r>
            <a:r>
              <a:rPr lang="zh-CN" altLang="en-US" dirty="0">
                <a:latin typeface="黑体" panose="02010609060101010101" pitchFamily="49" charset="-122"/>
              </a:rPr>
              <a:t>为每行数据形成奇偶校验位并写入校验盘</a:t>
            </a:r>
            <a:endParaRPr lang="en-US" altLang="zh-CN" dirty="0">
              <a:latin typeface="黑体" panose="02010609060101010101" pitchFamily="49" charset="-122"/>
            </a:endParaRPr>
          </a:p>
          <a:p>
            <a:pPr lvl="0" eaLnBrk="1" hangingPunct="1">
              <a:lnSpc>
                <a:spcPct val="110000"/>
              </a:lnSpc>
            </a:pPr>
            <a:endParaRPr lang="zh-CN" altLang="en-US" dirty="0">
              <a:latin typeface="黑体" panose="02010609060101010101" pitchFamily="49" charset="-122"/>
            </a:endParaRPr>
          </a:p>
          <a:p>
            <a:pPr lvl="0" eaLnBrk="1" hangingPunct="1">
              <a:lnSpc>
                <a:spcPct val="110000"/>
              </a:lnSpc>
            </a:pPr>
            <a:r>
              <a:rPr lang="zh-CN" altLang="en-US" dirty="0">
                <a:solidFill>
                  <a:srgbClr val="D60093"/>
                </a:solidFill>
                <a:latin typeface="黑体" panose="02010609060101010101" pitchFamily="49" charset="-122"/>
              </a:rPr>
              <a:t>读出数据时：</a:t>
            </a:r>
            <a:r>
              <a:rPr lang="zh-CN" altLang="en-US" dirty="0">
                <a:latin typeface="黑体" panose="02010609060101010101" pitchFamily="49" charset="-122"/>
              </a:rPr>
              <a:t>如果控制器发现某个磁盘出故障，就可以根据故障盘以外的所有其他盘中的正确信息恢复故障盘中的数据。（通过</a:t>
            </a:r>
            <a:r>
              <a:rPr lang="zh-CN" altLang="en-US" dirty="0">
                <a:solidFill>
                  <a:srgbClr val="D60093"/>
                </a:solidFill>
                <a:latin typeface="黑体" panose="02010609060101010101" pitchFamily="49" charset="-122"/>
              </a:rPr>
              <a:t>异或运算</a:t>
            </a:r>
            <a:r>
              <a:rPr lang="zh-CN" altLang="en-US" dirty="0">
                <a:latin typeface="黑体" panose="02010609060101010101" pitchFamily="49" charset="-122"/>
              </a:rPr>
              <a:t>实现） </a:t>
            </a:r>
          </a:p>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24</a:t>
            </a:fld>
            <a:endParaRPr lang="zh-CN" altLang="en-US"/>
          </a:p>
        </p:txBody>
      </p:sp>
    </p:spTree>
    <p:extLst>
      <p:ext uri="{BB962C8B-B14F-4D97-AF65-F5344CB8AC3E}">
        <p14:creationId xmlns:p14="http://schemas.microsoft.com/office/powerpoint/2010/main" val="223961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25</a:t>
            </a:fld>
            <a:endParaRPr lang="zh-CN" altLang="en-US"/>
          </a:p>
        </p:txBody>
      </p:sp>
    </p:spTree>
    <p:extLst>
      <p:ext uri="{BB962C8B-B14F-4D97-AF65-F5344CB8AC3E}">
        <p14:creationId xmlns:p14="http://schemas.microsoft.com/office/powerpoint/2010/main" val="3428002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26</a:t>
            </a:fld>
            <a:endParaRPr lang="zh-CN" altLang="en-US"/>
          </a:p>
        </p:txBody>
      </p:sp>
    </p:spTree>
    <p:extLst>
      <p:ext uri="{BB962C8B-B14F-4D97-AF65-F5344CB8AC3E}">
        <p14:creationId xmlns:p14="http://schemas.microsoft.com/office/powerpoint/2010/main" val="1581672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27</a:t>
            </a:fld>
            <a:endParaRPr lang="zh-CN" altLang="en-US"/>
          </a:p>
        </p:txBody>
      </p:sp>
    </p:spTree>
    <p:extLst>
      <p:ext uri="{BB962C8B-B14F-4D97-AF65-F5344CB8AC3E}">
        <p14:creationId xmlns:p14="http://schemas.microsoft.com/office/powerpoint/2010/main" val="2222061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28</a:t>
            </a:fld>
            <a:endParaRPr lang="zh-CN" altLang="en-US"/>
          </a:p>
        </p:txBody>
      </p:sp>
    </p:spTree>
    <p:extLst>
      <p:ext uri="{BB962C8B-B14F-4D97-AF65-F5344CB8AC3E}">
        <p14:creationId xmlns:p14="http://schemas.microsoft.com/office/powerpoint/2010/main" val="166772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29</a:t>
            </a:fld>
            <a:endParaRPr lang="zh-CN" altLang="en-US"/>
          </a:p>
        </p:txBody>
      </p:sp>
    </p:spTree>
    <p:extLst>
      <p:ext uri="{BB962C8B-B14F-4D97-AF65-F5344CB8AC3E}">
        <p14:creationId xmlns:p14="http://schemas.microsoft.com/office/powerpoint/2010/main" val="1089696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a:t>
            </a:fld>
            <a:endParaRPr lang="zh-CN" altLang="en-US"/>
          </a:p>
        </p:txBody>
      </p:sp>
    </p:spTree>
    <p:extLst>
      <p:ext uri="{BB962C8B-B14F-4D97-AF65-F5344CB8AC3E}">
        <p14:creationId xmlns:p14="http://schemas.microsoft.com/office/powerpoint/2010/main" val="39668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30</a:t>
            </a:fld>
            <a:endParaRPr lang="zh-CN" altLang="en-US"/>
          </a:p>
        </p:txBody>
      </p:sp>
    </p:spTree>
    <p:extLst>
      <p:ext uri="{BB962C8B-B14F-4D97-AF65-F5344CB8AC3E}">
        <p14:creationId xmlns:p14="http://schemas.microsoft.com/office/powerpoint/2010/main" val="774917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31</a:t>
            </a:fld>
            <a:endParaRPr lang="zh-CN" altLang="en-US"/>
          </a:p>
        </p:txBody>
      </p:sp>
    </p:spTree>
    <p:extLst>
      <p:ext uri="{BB962C8B-B14F-4D97-AF65-F5344CB8AC3E}">
        <p14:creationId xmlns:p14="http://schemas.microsoft.com/office/powerpoint/2010/main" val="254527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32</a:t>
            </a:fld>
            <a:endParaRPr lang="zh-CN" altLang="en-US"/>
          </a:p>
        </p:txBody>
      </p:sp>
    </p:spTree>
    <p:extLst>
      <p:ext uri="{BB962C8B-B14F-4D97-AF65-F5344CB8AC3E}">
        <p14:creationId xmlns:p14="http://schemas.microsoft.com/office/powerpoint/2010/main" val="162008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33</a:t>
            </a:fld>
            <a:endParaRPr lang="zh-CN" altLang="en-US"/>
          </a:p>
        </p:txBody>
      </p:sp>
    </p:spTree>
    <p:extLst>
      <p:ext uri="{BB962C8B-B14F-4D97-AF65-F5344CB8AC3E}">
        <p14:creationId xmlns:p14="http://schemas.microsoft.com/office/powerpoint/2010/main" val="4041446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可用</a:t>
            </a:r>
            <a:r>
              <a:rPr lang="zh-CN" altLang="en-US" dirty="0"/>
              <a:t>（柱面号，盘面号，扇区号）</a:t>
            </a:r>
            <a:r>
              <a:rPr lang="zh-CN" altLang="en-US" b="0" i="0" dirty="0">
                <a:solidFill>
                  <a:srgbClr val="4D4D4D"/>
                </a:solidFill>
                <a:effectLst/>
                <a:latin typeface="-apple-system"/>
              </a:rPr>
              <a:t>来定位任意一个“磁盘块”。</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可根据该地址读取一个“块”，操作如下：</a:t>
            </a:r>
          </a:p>
          <a:p>
            <a:pPr algn="l"/>
            <a:r>
              <a:rPr lang="zh-CN" altLang="en-US" b="0" i="0" dirty="0">
                <a:solidFill>
                  <a:srgbClr val="4D4D4D"/>
                </a:solidFill>
                <a:effectLst/>
                <a:latin typeface="-apple-system"/>
              </a:rPr>
              <a:t>① 根据“柱面号”移动磁臂，让磁头指向指定柱面；</a:t>
            </a:r>
          </a:p>
          <a:p>
            <a:pPr algn="l"/>
            <a:r>
              <a:rPr lang="zh-CN" altLang="en-US" b="0" i="0" dirty="0">
                <a:solidFill>
                  <a:srgbClr val="4D4D4D"/>
                </a:solidFill>
                <a:effectLst/>
                <a:latin typeface="-apple-system"/>
              </a:rPr>
              <a:t>② 激活指定盘面对应的磁头；</a:t>
            </a:r>
          </a:p>
          <a:p>
            <a:pPr algn="l"/>
            <a:r>
              <a:rPr lang="zh-CN" altLang="en-US" b="0" i="0" dirty="0">
                <a:solidFill>
                  <a:srgbClr val="4D4D4D"/>
                </a:solidFill>
                <a:effectLst/>
                <a:latin typeface="-apple-system"/>
              </a:rPr>
              <a:t>③ 磁盘旋转的过程中，指定的扇区会从磁头下面划过，这样就完成了对指定扇区的读</a:t>
            </a:r>
            <a:r>
              <a:rPr lang="en-US" altLang="zh-CN" b="0" i="0" dirty="0">
                <a:solidFill>
                  <a:srgbClr val="4D4D4D"/>
                </a:solidFill>
                <a:effectLst/>
                <a:latin typeface="-apple-system"/>
              </a:rPr>
              <a:t>/</a:t>
            </a:r>
            <a:r>
              <a:rPr lang="zh-CN" altLang="en-US" b="0" i="0" dirty="0">
                <a:solidFill>
                  <a:srgbClr val="4D4D4D"/>
                </a:solidFill>
                <a:effectLst/>
                <a:latin typeface="-apple-system"/>
              </a:rPr>
              <a:t>写。</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a:t>
            </a:fld>
            <a:endParaRPr lang="zh-CN" altLang="en-US"/>
          </a:p>
        </p:txBody>
      </p:sp>
    </p:spTree>
    <p:extLst>
      <p:ext uri="{BB962C8B-B14F-4D97-AF65-F5344CB8AC3E}">
        <p14:creationId xmlns:p14="http://schemas.microsoft.com/office/powerpoint/2010/main" val="3839048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a:t>
            </a:fld>
            <a:endParaRPr lang="zh-CN" altLang="en-US"/>
          </a:p>
        </p:txBody>
      </p:sp>
    </p:spTree>
    <p:extLst>
      <p:ext uri="{BB962C8B-B14F-4D97-AF65-F5344CB8AC3E}">
        <p14:creationId xmlns:p14="http://schemas.microsoft.com/office/powerpoint/2010/main" val="318920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a:t>
            </a:fld>
            <a:endParaRPr lang="zh-CN" altLang="en-US"/>
          </a:p>
        </p:txBody>
      </p:sp>
    </p:spTree>
    <p:extLst>
      <p:ext uri="{BB962C8B-B14F-4D97-AF65-F5344CB8AC3E}">
        <p14:creationId xmlns:p14="http://schemas.microsoft.com/office/powerpoint/2010/main" val="2452325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a:t>
            </a:fld>
            <a:endParaRPr lang="zh-CN" altLang="en-US"/>
          </a:p>
        </p:txBody>
      </p:sp>
    </p:spTree>
    <p:extLst>
      <p:ext uri="{BB962C8B-B14F-4D97-AF65-F5344CB8AC3E}">
        <p14:creationId xmlns:p14="http://schemas.microsoft.com/office/powerpoint/2010/main" val="238351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a:t>
            </a:fld>
            <a:endParaRPr lang="zh-CN" altLang="en-US"/>
          </a:p>
        </p:txBody>
      </p:sp>
    </p:spTree>
    <p:extLst>
      <p:ext uri="{BB962C8B-B14F-4D97-AF65-F5344CB8AC3E}">
        <p14:creationId xmlns:p14="http://schemas.microsoft.com/office/powerpoint/2010/main" val="3982376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a:t>
            </a:fld>
            <a:endParaRPr lang="zh-CN" altLang="en-US"/>
          </a:p>
        </p:txBody>
      </p:sp>
    </p:spTree>
    <p:extLst>
      <p:ext uri="{BB962C8B-B14F-4D97-AF65-F5344CB8AC3E}">
        <p14:creationId xmlns:p14="http://schemas.microsoft.com/office/powerpoint/2010/main" val="360559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2022/4/4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2022/4/4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FF728-F7E0-4A72-8D4E-63CE94987A7E}" type="datetimeFigureOut">
              <a:rPr lang="zh-CN" altLang="en-US" smtClean="0"/>
              <a:pPr/>
              <a:t>2022/4/4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177959-C031-4A43-A33E-C1E21AD403F6}" type="datetimeFigureOut">
              <a:rPr lang="zh-CN" altLang="en-US" smtClean="0"/>
              <a:pPr/>
              <a:t>2022/4/4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extLst>
      <p:ext uri="{BB962C8B-B14F-4D97-AF65-F5344CB8AC3E}">
        <p14:creationId xmlns:p14="http://schemas.microsoft.com/office/powerpoint/2010/main" val="21632214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7438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8" name="Freeform 11"/>
          <p:cNvSpPr>
            <a:spLocks noEditPoints="1"/>
          </p:cNvSpPr>
          <p:nvPr userDrawn="1"/>
        </p:nvSpPr>
        <p:spPr bwMode="auto">
          <a:xfrm>
            <a:off x="7471129" y="-2172714"/>
            <a:ext cx="6663971" cy="6636436"/>
          </a:xfrm>
          <a:custGeom>
            <a:avLst/>
            <a:gdLst>
              <a:gd name="T0" fmla="*/ 263 w 379"/>
              <a:gd name="T1" fmla="*/ 288 h 379"/>
              <a:gd name="T2" fmla="*/ 252 w 379"/>
              <a:gd name="T3" fmla="*/ 296 h 379"/>
              <a:gd name="T4" fmla="*/ 257 w 379"/>
              <a:gd name="T5" fmla="*/ 298 h 379"/>
              <a:gd name="T6" fmla="*/ 262 w 379"/>
              <a:gd name="T7" fmla="*/ 295 h 379"/>
              <a:gd name="T8" fmla="*/ 266 w 379"/>
              <a:gd name="T9" fmla="*/ 300 h 379"/>
              <a:gd name="T10" fmla="*/ 268 w 379"/>
              <a:gd name="T11" fmla="*/ 317 h 379"/>
              <a:gd name="T12" fmla="*/ 274 w 379"/>
              <a:gd name="T13" fmla="*/ 302 h 379"/>
              <a:gd name="T14" fmla="*/ 258 w 379"/>
              <a:gd name="T15" fmla="*/ 306 h 379"/>
              <a:gd name="T16" fmla="*/ 254 w 379"/>
              <a:gd name="T17" fmla="*/ 282 h 379"/>
              <a:gd name="T18" fmla="*/ 229 w 379"/>
              <a:gd name="T19" fmla="*/ 326 h 379"/>
              <a:gd name="T20" fmla="*/ 221 w 379"/>
              <a:gd name="T21" fmla="*/ 317 h 379"/>
              <a:gd name="T22" fmla="*/ 211 w 379"/>
              <a:gd name="T23" fmla="*/ 305 h 379"/>
              <a:gd name="T24" fmla="*/ 175 w 379"/>
              <a:gd name="T25" fmla="*/ 308 h 379"/>
              <a:gd name="T26" fmla="*/ 160 w 379"/>
              <a:gd name="T27" fmla="*/ 325 h 379"/>
              <a:gd name="T28" fmla="*/ 177 w 379"/>
              <a:gd name="T29" fmla="*/ 328 h 379"/>
              <a:gd name="T30" fmla="*/ 166 w 379"/>
              <a:gd name="T31" fmla="*/ 319 h 379"/>
              <a:gd name="T32" fmla="*/ 170 w 379"/>
              <a:gd name="T33" fmla="*/ 300 h 379"/>
              <a:gd name="T34" fmla="*/ 158 w 379"/>
              <a:gd name="T35" fmla="*/ 301 h 379"/>
              <a:gd name="T36" fmla="*/ 198 w 379"/>
              <a:gd name="T37" fmla="*/ 227 h 379"/>
              <a:gd name="T38" fmla="*/ 143 w 379"/>
              <a:gd name="T39" fmla="*/ 149 h 379"/>
              <a:gd name="T40" fmla="*/ 160 w 379"/>
              <a:gd name="T41" fmla="*/ 248 h 379"/>
              <a:gd name="T42" fmla="*/ 174 w 379"/>
              <a:gd name="T43" fmla="*/ 166 h 379"/>
              <a:gd name="T44" fmla="*/ 167 w 379"/>
              <a:gd name="T45" fmla="*/ 241 h 379"/>
              <a:gd name="T46" fmla="*/ 206 w 379"/>
              <a:gd name="T47" fmla="*/ 197 h 379"/>
              <a:gd name="T48" fmla="*/ 214 w 379"/>
              <a:gd name="T49" fmla="*/ 224 h 379"/>
              <a:gd name="T50" fmla="*/ 217 w 379"/>
              <a:gd name="T51" fmla="*/ 156 h 379"/>
              <a:gd name="T52" fmla="*/ 230 w 379"/>
              <a:gd name="T53" fmla="*/ 156 h 379"/>
              <a:gd name="T54" fmla="*/ 203 w 379"/>
              <a:gd name="T55" fmla="*/ 155 h 379"/>
              <a:gd name="T56" fmla="*/ 118 w 379"/>
              <a:gd name="T57" fmla="*/ 178 h 379"/>
              <a:gd name="T58" fmla="*/ 129 w 379"/>
              <a:gd name="T59" fmla="*/ 106 h 379"/>
              <a:gd name="T60" fmla="*/ 248 w 379"/>
              <a:gd name="T61" fmla="*/ 159 h 379"/>
              <a:gd name="T62" fmla="*/ 266 w 379"/>
              <a:gd name="T63" fmla="*/ 137 h 379"/>
              <a:gd name="T64" fmla="*/ 122 w 379"/>
              <a:gd name="T65" fmla="*/ 291 h 379"/>
              <a:gd name="T66" fmla="*/ 123 w 379"/>
              <a:gd name="T67" fmla="*/ 289 h 379"/>
              <a:gd name="T68" fmla="*/ 100 w 379"/>
              <a:gd name="T69" fmla="*/ 291 h 379"/>
              <a:gd name="T70" fmla="*/ 47 w 379"/>
              <a:gd name="T71" fmla="*/ 237 h 379"/>
              <a:gd name="T72" fmla="*/ 62 w 379"/>
              <a:gd name="T73" fmla="*/ 215 h 379"/>
              <a:gd name="T74" fmla="*/ 43 w 379"/>
              <a:gd name="T75" fmla="*/ 164 h 379"/>
              <a:gd name="T76" fmla="*/ 67 w 379"/>
              <a:gd name="T77" fmla="*/ 148 h 379"/>
              <a:gd name="T78" fmla="*/ 91 w 379"/>
              <a:gd name="T79" fmla="*/ 106 h 379"/>
              <a:gd name="T80" fmla="*/ 94 w 379"/>
              <a:gd name="T81" fmla="*/ 81 h 379"/>
              <a:gd name="T82" fmla="*/ 110 w 379"/>
              <a:gd name="T83" fmla="*/ 73 h 379"/>
              <a:gd name="T84" fmla="*/ 149 w 379"/>
              <a:gd name="T85" fmla="*/ 41 h 379"/>
              <a:gd name="T86" fmla="*/ 184 w 379"/>
              <a:gd name="T87" fmla="*/ 48 h 379"/>
              <a:gd name="T88" fmla="*/ 222 w 379"/>
              <a:gd name="T89" fmla="*/ 44 h 379"/>
              <a:gd name="T90" fmla="*/ 240 w 379"/>
              <a:gd name="T91" fmla="*/ 55 h 379"/>
              <a:gd name="T92" fmla="*/ 257 w 379"/>
              <a:gd name="T93" fmla="*/ 80 h 379"/>
              <a:gd name="T94" fmla="*/ 288 w 379"/>
              <a:gd name="T95" fmla="*/ 103 h 379"/>
              <a:gd name="T96" fmla="*/ 331 w 379"/>
              <a:gd name="T97" fmla="*/ 127 h 379"/>
              <a:gd name="T98" fmla="*/ 321 w 379"/>
              <a:gd name="T99" fmla="*/ 158 h 379"/>
              <a:gd name="T100" fmla="*/ 336 w 379"/>
              <a:gd name="T101" fmla="*/ 195 h 379"/>
              <a:gd name="T102" fmla="*/ 336 w 379"/>
              <a:gd name="T103" fmla="*/ 204 h 379"/>
              <a:gd name="T104" fmla="*/ 331 w 379"/>
              <a:gd name="T105" fmla="*/ 236 h 379"/>
              <a:gd name="T106" fmla="*/ 301 w 379"/>
              <a:gd name="T107" fmla="*/ 256 h 379"/>
              <a:gd name="T108" fmla="*/ 270 w 379"/>
              <a:gd name="T109" fmla="*/ 38 h 379"/>
              <a:gd name="T110" fmla="*/ 46 w 379"/>
              <a:gd name="T111" fmla="*/ 95 h 379"/>
              <a:gd name="T112" fmla="*/ 82 w 379"/>
              <a:gd name="T113" fmla="*/ 324 h 379"/>
              <a:gd name="T114" fmla="*/ 313 w 379"/>
              <a:gd name="T115" fmla="*/ 309 h 379"/>
              <a:gd name="T116" fmla="*/ 360 w 379"/>
              <a:gd name="T117" fmla="*/ 238 h 379"/>
              <a:gd name="T118" fmla="*/ 157 w 379"/>
              <a:gd name="T119" fmla="*/ 364 h 379"/>
              <a:gd name="T120" fmla="*/ 13 w 379"/>
              <a:gd name="T121" fmla="*/ 174 h 379"/>
              <a:gd name="T122" fmla="*/ 189 w 379"/>
              <a:gd name="T123" fmla="*/ 13 h 379"/>
              <a:gd name="T124" fmla="*/ 189 w 379"/>
              <a:gd name="T12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79">
                <a:moveTo>
                  <a:pt x="253" y="291"/>
                </a:moveTo>
                <a:cubicBezTo>
                  <a:pt x="254" y="290"/>
                  <a:pt x="254" y="290"/>
                  <a:pt x="254" y="290"/>
                </a:cubicBezTo>
                <a:cubicBezTo>
                  <a:pt x="254" y="290"/>
                  <a:pt x="254" y="291"/>
                  <a:pt x="255" y="291"/>
                </a:cubicBezTo>
                <a:cubicBezTo>
                  <a:pt x="255" y="292"/>
                  <a:pt x="255" y="292"/>
                  <a:pt x="255" y="292"/>
                </a:cubicBezTo>
                <a:cubicBezTo>
                  <a:pt x="255" y="292"/>
                  <a:pt x="255" y="292"/>
                  <a:pt x="255" y="292"/>
                </a:cubicBezTo>
                <a:cubicBezTo>
                  <a:pt x="255" y="292"/>
                  <a:pt x="255" y="292"/>
                  <a:pt x="255" y="292"/>
                </a:cubicBezTo>
                <a:cubicBezTo>
                  <a:pt x="254" y="292"/>
                  <a:pt x="254" y="292"/>
                  <a:pt x="254" y="292"/>
                </a:cubicBezTo>
                <a:cubicBezTo>
                  <a:pt x="254" y="292"/>
                  <a:pt x="253" y="291"/>
                  <a:pt x="253" y="291"/>
                </a:cubicBezTo>
                <a:cubicBezTo>
                  <a:pt x="253" y="291"/>
                  <a:pt x="253" y="291"/>
                  <a:pt x="253" y="291"/>
                </a:cubicBezTo>
                <a:moveTo>
                  <a:pt x="259" y="286"/>
                </a:moveTo>
                <a:cubicBezTo>
                  <a:pt x="259" y="286"/>
                  <a:pt x="259" y="286"/>
                  <a:pt x="259" y="286"/>
                </a:cubicBezTo>
                <a:cubicBezTo>
                  <a:pt x="259" y="284"/>
                  <a:pt x="262" y="281"/>
                  <a:pt x="263" y="280"/>
                </a:cubicBezTo>
                <a:cubicBezTo>
                  <a:pt x="264" y="279"/>
                  <a:pt x="264" y="279"/>
                  <a:pt x="264" y="279"/>
                </a:cubicBezTo>
                <a:cubicBezTo>
                  <a:pt x="264" y="279"/>
                  <a:pt x="264" y="279"/>
                  <a:pt x="264" y="279"/>
                </a:cubicBezTo>
                <a:cubicBezTo>
                  <a:pt x="265" y="280"/>
                  <a:pt x="265" y="280"/>
                  <a:pt x="265" y="280"/>
                </a:cubicBezTo>
                <a:cubicBezTo>
                  <a:pt x="265" y="280"/>
                  <a:pt x="265" y="281"/>
                  <a:pt x="265" y="281"/>
                </a:cubicBezTo>
                <a:cubicBezTo>
                  <a:pt x="265" y="282"/>
                  <a:pt x="265" y="283"/>
                  <a:pt x="265" y="284"/>
                </a:cubicBezTo>
                <a:cubicBezTo>
                  <a:pt x="265" y="284"/>
                  <a:pt x="265" y="284"/>
                  <a:pt x="265" y="284"/>
                </a:cubicBezTo>
                <a:cubicBezTo>
                  <a:pt x="265" y="284"/>
                  <a:pt x="265" y="284"/>
                  <a:pt x="265" y="284"/>
                </a:cubicBezTo>
                <a:cubicBezTo>
                  <a:pt x="265" y="285"/>
                  <a:pt x="266" y="289"/>
                  <a:pt x="264" y="289"/>
                </a:cubicBezTo>
                <a:cubicBezTo>
                  <a:pt x="264" y="290"/>
                  <a:pt x="264" y="290"/>
                  <a:pt x="264" y="290"/>
                </a:cubicBezTo>
                <a:cubicBezTo>
                  <a:pt x="264" y="289"/>
                  <a:pt x="263" y="289"/>
                  <a:pt x="263" y="288"/>
                </a:cubicBezTo>
                <a:cubicBezTo>
                  <a:pt x="263" y="288"/>
                  <a:pt x="263" y="288"/>
                  <a:pt x="263" y="288"/>
                </a:cubicBezTo>
                <a:cubicBezTo>
                  <a:pt x="263" y="288"/>
                  <a:pt x="263" y="288"/>
                  <a:pt x="263" y="288"/>
                </a:cubicBezTo>
                <a:cubicBezTo>
                  <a:pt x="262" y="288"/>
                  <a:pt x="262" y="288"/>
                  <a:pt x="262" y="288"/>
                </a:cubicBezTo>
                <a:cubicBezTo>
                  <a:pt x="261" y="288"/>
                  <a:pt x="261" y="288"/>
                  <a:pt x="260" y="288"/>
                </a:cubicBezTo>
                <a:cubicBezTo>
                  <a:pt x="260" y="287"/>
                  <a:pt x="260" y="287"/>
                  <a:pt x="259" y="287"/>
                </a:cubicBezTo>
                <a:cubicBezTo>
                  <a:pt x="259" y="287"/>
                  <a:pt x="259" y="287"/>
                  <a:pt x="259" y="287"/>
                </a:cubicBezTo>
                <a:cubicBezTo>
                  <a:pt x="259" y="287"/>
                  <a:pt x="259" y="287"/>
                  <a:pt x="259" y="287"/>
                </a:cubicBezTo>
                <a:cubicBezTo>
                  <a:pt x="259" y="287"/>
                  <a:pt x="259" y="287"/>
                  <a:pt x="259" y="287"/>
                </a:cubicBezTo>
                <a:cubicBezTo>
                  <a:pt x="259" y="287"/>
                  <a:pt x="259" y="287"/>
                  <a:pt x="259" y="287"/>
                </a:cubicBezTo>
                <a:cubicBezTo>
                  <a:pt x="259" y="286"/>
                  <a:pt x="259" y="286"/>
                  <a:pt x="259" y="286"/>
                </a:cubicBezTo>
                <a:close/>
                <a:moveTo>
                  <a:pt x="261" y="291"/>
                </a:moveTo>
                <a:cubicBezTo>
                  <a:pt x="261" y="291"/>
                  <a:pt x="261" y="291"/>
                  <a:pt x="261" y="291"/>
                </a:cubicBezTo>
                <a:cubicBezTo>
                  <a:pt x="262" y="291"/>
                  <a:pt x="262" y="291"/>
                  <a:pt x="262" y="291"/>
                </a:cubicBezTo>
                <a:cubicBezTo>
                  <a:pt x="262" y="291"/>
                  <a:pt x="262" y="291"/>
                  <a:pt x="262" y="291"/>
                </a:cubicBezTo>
                <a:cubicBezTo>
                  <a:pt x="262" y="291"/>
                  <a:pt x="262" y="291"/>
                  <a:pt x="262" y="291"/>
                </a:cubicBezTo>
                <a:cubicBezTo>
                  <a:pt x="262" y="292"/>
                  <a:pt x="262" y="292"/>
                  <a:pt x="262" y="292"/>
                </a:cubicBezTo>
                <a:cubicBezTo>
                  <a:pt x="261" y="292"/>
                  <a:pt x="261" y="292"/>
                  <a:pt x="261" y="292"/>
                </a:cubicBezTo>
                <a:cubicBezTo>
                  <a:pt x="261" y="292"/>
                  <a:pt x="261" y="291"/>
                  <a:pt x="261" y="291"/>
                </a:cubicBezTo>
                <a:moveTo>
                  <a:pt x="244" y="288"/>
                </a:moveTo>
                <a:cubicBezTo>
                  <a:pt x="244" y="288"/>
                  <a:pt x="244" y="288"/>
                  <a:pt x="244" y="288"/>
                </a:cubicBezTo>
                <a:cubicBezTo>
                  <a:pt x="244" y="288"/>
                  <a:pt x="244" y="288"/>
                  <a:pt x="244" y="288"/>
                </a:cubicBezTo>
                <a:cubicBezTo>
                  <a:pt x="245" y="289"/>
                  <a:pt x="246" y="289"/>
                  <a:pt x="246" y="290"/>
                </a:cubicBezTo>
                <a:cubicBezTo>
                  <a:pt x="248" y="291"/>
                  <a:pt x="250" y="292"/>
                  <a:pt x="251" y="294"/>
                </a:cubicBezTo>
                <a:cubicBezTo>
                  <a:pt x="251" y="294"/>
                  <a:pt x="251" y="294"/>
                  <a:pt x="251" y="294"/>
                </a:cubicBezTo>
                <a:cubicBezTo>
                  <a:pt x="251" y="295"/>
                  <a:pt x="251" y="295"/>
                  <a:pt x="251" y="295"/>
                </a:cubicBezTo>
                <a:cubicBezTo>
                  <a:pt x="252" y="295"/>
                  <a:pt x="252" y="296"/>
                  <a:pt x="252" y="296"/>
                </a:cubicBezTo>
                <a:cubicBezTo>
                  <a:pt x="252" y="296"/>
                  <a:pt x="252" y="296"/>
                  <a:pt x="252" y="296"/>
                </a:cubicBezTo>
                <a:cubicBezTo>
                  <a:pt x="252" y="296"/>
                  <a:pt x="252" y="296"/>
                  <a:pt x="252" y="296"/>
                </a:cubicBezTo>
                <a:cubicBezTo>
                  <a:pt x="250" y="296"/>
                  <a:pt x="249" y="295"/>
                  <a:pt x="247" y="296"/>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8"/>
                  <a:pt x="246" y="298"/>
                  <a:pt x="246" y="298"/>
                </a:cubicBezTo>
                <a:cubicBezTo>
                  <a:pt x="247" y="298"/>
                  <a:pt x="250" y="299"/>
                  <a:pt x="251" y="301"/>
                </a:cubicBezTo>
                <a:cubicBezTo>
                  <a:pt x="251" y="301"/>
                  <a:pt x="251" y="301"/>
                  <a:pt x="252" y="302"/>
                </a:cubicBezTo>
                <a:cubicBezTo>
                  <a:pt x="252" y="302"/>
                  <a:pt x="252" y="302"/>
                  <a:pt x="252" y="303"/>
                </a:cubicBezTo>
                <a:cubicBezTo>
                  <a:pt x="252" y="303"/>
                  <a:pt x="252" y="303"/>
                  <a:pt x="252" y="303"/>
                </a:cubicBezTo>
                <a:cubicBezTo>
                  <a:pt x="252" y="303"/>
                  <a:pt x="252" y="303"/>
                  <a:pt x="252" y="303"/>
                </a:cubicBezTo>
                <a:cubicBezTo>
                  <a:pt x="253" y="303"/>
                  <a:pt x="254" y="303"/>
                  <a:pt x="254" y="303"/>
                </a:cubicBezTo>
                <a:cubicBezTo>
                  <a:pt x="254" y="303"/>
                  <a:pt x="254" y="303"/>
                  <a:pt x="254" y="303"/>
                </a:cubicBezTo>
                <a:cubicBezTo>
                  <a:pt x="255" y="303"/>
                  <a:pt x="255" y="303"/>
                  <a:pt x="255" y="303"/>
                </a:cubicBezTo>
                <a:cubicBezTo>
                  <a:pt x="255" y="303"/>
                  <a:pt x="255" y="302"/>
                  <a:pt x="255" y="302"/>
                </a:cubicBezTo>
                <a:cubicBezTo>
                  <a:pt x="254" y="301"/>
                  <a:pt x="254" y="299"/>
                  <a:pt x="255" y="298"/>
                </a:cubicBezTo>
                <a:cubicBezTo>
                  <a:pt x="255" y="298"/>
                  <a:pt x="256" y="298"/>
                  <a:pt x="256" y="298"/>
                </a:cubicBezTo>
                <a:cubicBezTo>
                  <a:pt x="257" y="298"/>
                  <a:pt x="257" y="298"/>
                  <a:pt x="257" y="298"/>
                </a:cubicBezTo>
                <a:cubicBezTo>
                  <a:pt x="257" y="298"/>
                  <a:pt x="257" y="298"/>
                  <a:pt x="257" y="298"/>
                </a:cubicBezTo>
                <a:cubicBezTo>
                  <a:pt x="257" y="298"/>
                  <a:pt x="257" y="298"/>
                  <a:pt x="257" y="298"/>
                </a:cubicBezTo>
                <a:cubicBezTo>
                  <a:pt x="257" y="297"/>
                  <a:pt x="257" y="297"/>
                  <a:pt x="257" y="297"/>
                </a:cubicBezTo>
                <a:cubicBezTo>
                  <a:pt x="257" y="297"/>
                  <a:pt x="257" y="297"/>
                  <a:pt x="257" y="297"/>
                </a:cubicBezTo>
                <a:cubicBezTo>
                  <a:pt x="257" y="297"/>
                  <a:pt x="257" y="296"/>
                  <a:pt x="257" y="296"/>
                </a:cubicBezTo>
                <a:cubicBezTo>
                  <a:pt x="257" y="296"/>
                  <a:pt x="257" y="296"/>
                  <a:pt x="257" y="296"/>
                </a:cubicBezTo>
                <a:cubicBezTo>
                  <a:pt x="257" y="296"/>
                  <a:pt x="257" y="296"/>
                  <a:pt x="257" y="296"/>
                </a:cubicBezTo>
                <a:cubicBezTo>
                  <a:pt x="257" y="296"/>
                  <a:pt x="257" y="295"/>
                  <a:pt x="256" y="295"/>
                </a:cubicBezTo>
                <a:cubicBezTo>
                  <a:pt x="257" y="294"/>
                  <a:pt x="257" y="294"/>
                  <a:pt x="257" y="294"/>
                </a:cubicBezTo>
                <a:cubicBezTo>
                  <a:pt x="258" y="291"/>
                  <a:pt x="258" y="291"/>
                  <a:pt x="258" y="291"/>
                </a:cubicBezTo>
                <a:cubicBezTo>
                  <a:pt x="258" y="291"/>
                  <a:pt x="258" y="291"/>
                  <a:pt x="258" y="291"/>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8" y="293"/>
                  <a:pt x="258" y="293"/>
                  <a:pt x="258" y="293"/>
                </a:cubicBezTo>
                <a:cubicBezTo>
                  <a:pt x="258" y="293"/>
                  <a:pt x="258" y="293"/>
                  <a:pt x="258" y="293"/>
                </a:cubicBezTo>
                <a:cubicBezTo>
                  <a:pt x="258" y="293"/>
                  <a:pt x="258" y="293"/>
                  <a:pt x="258" y="293"/>
                </a:cubicBezTo>
                <a:cubicBezTo>
                  <a:pt x="258" y="293"/>
                  <a:pt x="258" y="293"/>
                  <a:pt x="258" y="293"/>
                </a:cubicBezTo>
                <a:cubicBezTo>
                  <a:pt x="259" y="293"/>
                  <a:pt x="259" y="293"/>
                  <a:pt x="259" y="293"/>
                </a:cubicBezTo>
                <a:cubicBezTo>
                  <a:pt x="259" y="293"/>
                  <a:pt x="259" y="293"/>
                  <a:pt x="259" y="293"/>
                </a:cubicBezTo>
                <a:cubicBezTo>
                  <a:pt x="260" y="293"/>
                  <a:pt x="260" y="294"/>
                  <a:pt x="260" y="294"/>
                </a:cubicBezTo>
                <a:cubicBezTo>
                  <a:pt x="260" y="294"/>
                  <a:pt x="260" y="294"/>
                  <a:pt x="260" y="294"/>
                </a:cubicBezTo>
                <a:cubicBezTo>
                  <a:pt x="260" y="294"/>
                  <a:pt x="260" y="294"/>
                  <a:pt x="260" y="294"/>
                </a:cubicBezTo>
                <a:cubicBezTo>
                  <a:pt x="261" y="294"/>
                  <a:pt x="262" y="295"/>
                  <a:pt x="262" y="295"/>
                </a:cubicBezTo>
                <a:cubicBezTo>
                  <a:pt x="261" y="295"/>
                  <a:pt x="261" y="295"/>
                  <a:pt x="261" y="295"/>
                </a:cubicBezTo>
                <a:cubicBezTo>
                  <a:pt x="261" y="295"/>
                  <a:pt x="261" y="295"/>
                  <a:pt x="261" y="295"/>
                </a:cubicBezTo>
                <a:cubicBezTo>
                  <a:pt x="261" y="295"/>
                  <a:pt x="261" y="295"/>
                  <a:pt x="261" y="295"/>
                </a:cubicBezTo>
                <a:cubicBezTo>
                  <a:pt x="261" y="296"/>
                  <a:pt x="260" y="297"/>
                  <a:pt x="260" y="299"/>
                </a:cubicBezTo>
                <a:cubicBezTo>
                  <a:pt x="259" y="299"/>
                  <a:pt x="259" y="299"/>
                  <a:pt x="259" y="299"/>
                </a:cubicBezTo>
                <a:cubicBezTo>
                  <a:pt x="259" y="299"/>
                  <a:pt x="259" y="299"/>
                  <a:pt x="259" y="299"/>
                </a:cubicBezTo>
                <a:cubicBezTo>
                  <a:pt x="259" y="299"/>
                  <a:pt x="259" y="299"/>
                  <a:pt x="259" y="299"/>
                </a:cubicBezTo>
                <a:cubicBezTo>
                  <a:pt x="257" y="303"/>
                  <a:pt x="256" y="306"/>
                  <a:pt x="254" y="309"/>
                </a:cubicBezTo>
                <a:cubicBezTo>
                  <a:pt x="253" y="310"/>
                  <a:pt x="251" y="312"/>
                  <a:pt x="252" y="314"/>
                </a:cubicBezTo>
                <a:cubicBezTo>
                  <a:pt x="252" y="314"/>
                  <a:pt x="252" y="314"/>
                  <a:pt x="252" y="314"/>
                </a:cubicBezTo>
                <a:cubicBezTo>
                  <a:pt x="252" y="314"/>
                  <a:pt x="252" y="314"/>
                  <a:pt x="252" y="314"/>
                </a:cubicBezTo>
                <a:cubicBezTo>
                  <a:pt x="252" y="314"/>
                  <a:pt x="252" y="314"/>
                  <a:pt x="252" y="314"/>
                </a:cubicBezTo>
                <a:cubicBezTo>
                  <a:pt x="253" y="315"/>
                  <a:pt x="254" y="315"/>
                  <a:pt x="255" y="315"/>
                </a:cubicBezTo>
                <a:cubicBezTo>
                  <a:pt x="256" y="315"/>
                  <a:pt x="256" y="314"/>
                  <a:pt x="257" y="315"/>
                </a:cubicBezTo>
                <a:cubicBezTo>
                  <a:pt x="257" y="315"/>
                  <a:pt x="257" y="315"/>
                  <a:pt x="257" y="315"/>
                </a:cubicBezTo>
                <a:cubicBezTo>
                  <a:pt x="257" y="315"/>
                  <a:pt x="257" y="315"/>
                  <a:pt x="257" y="315"/>
                </a:cubicBezTo>
                <a:cubicBezTo>
                  <a:pt x="258" y="313"/>
                  <a:pt x="258" y="312"/>
                  <a:pt x="258" y="311"/>
                </a:cubicBezTo>
                <a:cubicBezTo>
                  <a:pt x="259" y="308"/>
                  <a:pt x="261" y="305"/>
                  <a:pt x="262" y="302"/>
                </a:cubicBezTo>
                <a:cubicBezTo>
                  <a:pt x="263" y="302"/>
                  <a:pt x="263" y="301"/>
                  <a:pt x="264" y="301"/>
                </a:cubicBezTo>
                <a:cubicBezTo>
                  <a:pt x="264" y="300"/>
                  <a:pt x="265" y="298"/>
                  <a:pt x="266" y="297"/>
                </a:cubicBezTo>
                <a:cubicBezTo>
                  <a:pt x="267" y="297"/>
                  <a:pt x="267" y="297"/>
                  <a:pt x="267" y="297"/>
                </a:cubicBezTo>
                <a:cubicBezTo>
                  <a:pt x="267" y="297"/>
                  <a:pt x="267" y="297"/>
                  <a:pt x="267" y="297"/>
                </a:cubicBezTo>
                <a:cubicBezTo>
                  <a:pt x="267" y="298"/>
                  <a:pt x="267" y="298"/>
                  <a:pt x="267" y="298"/>
                </a:cubicBezTo>
                <a:cubicBezTo>
                  <a:pt x="267" y="299"/>
                  <a:pt x="267" y="299"/>
                  <a:pt x="266" y="300"/>
                </a:cubicBezTo>
                <a:cubicBezTo>
                  <a:pt x="266" y="301"/>
                  <a:pt x="266" y="303"/>
                  <a:pt x="265" y="304"/>
                </a:cubicBezTo>
                <a:cubicBezTo>
                  <a:pt x="265" y="304"/>
                  <a:pt x="265" y="305"/>
                  <a:pt x="265" y="306"/>
                </a:cubicBezTo>
                <a:cubicBezTo>
                  <a:pt x="265" y="306"/>
                  <a:pt x="265" y="306"/>
                  <a:pt x="265" y="306"/>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8"/>
                  <a:pt x="264" y="309"/>
                  <a:pt x="264" y="309"/>
                </a:cubicBezTo>
                <a:cubicBezTo>
                  <a:pt x="263" y="310"/>
                  <a:pt x="263" y="311"/>
                  <a:pt x="262" y="312"/>
                </a:cubicBezTo>
                <a:cubicBezTo>
                  <a:pt x="261" y="314"/>
                  <a:pt x="258" y="315"/>
                  <a:pt x="258" y="317"/>
                </a:cubicBezTo>
                <a:cubicBezTo>
                  <a:pt x="258" y="318"/>
                  <a:pt x="258" y="318"/>
                  <a:pt x="258" y="318"/>
                </a:cubicBezTo>
                <a:cubicBezTo>
                  <a:pt x="258" y="318"/>
                  <a:pt x="258" y="318"/>
                  <a:pt x="258" y="318"/>
                </a:cubicBezTo>
                <a:cubicBezTo>
                  <a:pt x="258" y="318"/>
                  <a:pt x="259" y="318"/>
                  <a:pt x="261" y="318"/>
                </a:cubicBezTo>
                <a:cubicBezTo>
                  <a:pt x="262" y="318"/>
                  <a:pt x="263" y="318"/>
                  <a:pt x="264" y="318"/>
                </a:cubicBezTo>
                <a:cubicBezTo>
                  <a:pt x="264" y="318"/>
                  <a:pt x="264" y="318"/>
                  <a:pt x="264" y="318"/>
                </a:cubicBezTo>
                <a:cubicBezTo>
                  <a:pt x="265" y="317"/>
                  <a:pt x="265" y="316"/>
                  <a:pt x="265" y="315"/>
                </a:cubicBezTo>
                <a:cubicBezTo>
                  <a:pt x="266" y="314"/>
                  <a:pt x="267" y="312"/>
                  <a:pt x="268" y="310"/>
                </a:cubicBezTo>
                <a:cubicBezTo>
                  <a:pt x="268" y="310"/>
                  <a:pt x="268" y="310"/>
                  <a:pt x="268" y="310"/>
                </a:cubicBezTo>
                <a:cubicBezTo>
                  <a:pt x="269" y="310"/>
                  <a:pt x="269" y="311"/>
                  <a:pt x="269" y="311"/>
                </a:cubicBezTo>
                <a:cubicBezTo>
                  <a:pt x="270" y="312"/>
                  <a:pt x="270" y="312"/>
                  <a:pt x="270" y="312"/>
                </a:cubicBezTo>
                <a:cubicBezTo>
                  <a:pt x="271" y="313"/>
                  <a:pt x="271" y="314"/>
                  <a:pt x="270" y="314"/>
                </a:cubicBezTo>
                <a:cubicBezTo>
                  <a:pt x="270" y="315"/>
                  <a:pt x="269" y="316"/>
                  <a:pt x="268" y="317"/>
                </a:cubicBezTo>
                <a:cubicBezTo>
                  <a:pt x="268" y="317"/>
                  <a:pt x="268" y="317"/>
                  <a:pt x="268" y="317"/>
                </a:cubicBezTo>
                <a:cubicBezTo>
                  <a:pt x="267" y="318"/>
                  <a:pt x="267" y="318"/>
                  <a:pt x="266" y="318"/>
                </a:cubicBezTo>
                <a:cubicBezTo>
                  <a:pt x="265" y="319"/>
                  <a:pt x="265" y="319"/>
                  <a:pt x="265" y="319"/>
                </a:cubicBezTo>
                <a:cubicBezTo>
                  <a:pt x="265" y="319"/>
                  <a:pt x="265" y="319"/>
                  <a:pt x="265" y="319"/>
                </a:cubicBezTo>
                <a:cubicBezTo>
                  <a:pt x="265" y="319"/>
                  <a:pt x="265" y="319"/>
                  <a:pt x="265" y="319"/>
                </a:cubicBezTo>
                <a:cubicBezTo>
                  <a:pt x="265" y="320"/>
                  <a:pt x="265" y="320"/>
                  <a:pt x="265" y="320"/>
                </a:cubicBezTo>
                <a:cubicBezTo>
                  <a:pt x="265" y="320"/>
                  <a:pt x="265" y="320"/>
                  <a:pt x="265" y="320"/>
                </a:cubicBezTo>
                <a:cubicBezTo>
                  <a:pt x="267" y="320"/>
                  <a:pt x="268" y="319"/>
                  <a:pt x="269" y="319"/>
                </a:cubicBezTo>
                <a:cubicBezTo>
                  <a:pt x="270" y="319"/>
                  <a:pt x="272" y="319"/>
                  <a:pt x="273" y="319"/>
                </a:cubicBezTo>
                <a:cubicBezTo>
                  <a:pt x="273" y="319"/>
                  <a:pt x="273" y="319"/>
                  <a:pt x="273" y="319"/>
                </a:cubicBezTo>
                <a:cubicBezTo>
                  <a:pt x="273" y="319"/>
                  <a:pt x="273" y="319"/>
                  <a:pt x="273" y="319"/>
                </a:cubicBezTo>
                <a:cubicBezTo>
                  <a:pt x="274" y="319"/>
                  <a:pt x="274" y="319"/>
                  <a:pt x="274" y="319"/>
                </a:cubicBezTo>
                <a:cubicBezTo>
                  <a:pt x="274" y="319"/>
                  <a:pt x="274" y="319"/>
                  <a:pt x="274" y="319"/>
                </a:cubicBezTo>
                <a:cubicBezTo>
                  <a:pt x="274" y="319"/>
                  <a:pt x="274" y="319"/>
                  <a:pt x="274" y="319"/>
                </a:cubicBezTo>
                <a:cubicBezTo>
                  <a:pt x="274" y="317"/>
                  <a:pt x="274" y="314"/>
                  <a:pt x="273" y="312"/>
                </a:cubicBezTo>
                <a:cubicBezTo>
                  <a:pt x="273" y="311"/>
                  <a:pt x="273" y="311"/>
                  <a:pt x="273" y="311"/>
                </a:cubicBezTo>
                <a:cubicBezTo>
                  <a:pt x="272" y="310"/>
                  <a:pt x="271" y="310"/>
                  <a:pt x="270" y="309"/>
                </a:cubicBezTo>
                <a:cubicBezTo>
                  <a:pt x="270" y="308"/>
                  <a:pt x="270" y="308"/>
                  <a:pt x="270" y="308"/>
                </a:cubicBezTo>
                <a:cubicBezTo>
                  <a:pt x="270" y="308"/>
                  <a:pt x="270" y="308"/>
                  <a:pt x="271" y="307"/>
                </a:cubicBezTo>
                <a:cubicBezTo>
                  <a:pt x="271" y="307"/>
                  <a:pt x="271" y="306"/>
                  <a:pt x="271" y="306"/>
                </a:cubicBezTo>
                <a:cubicBezTo>
                  <a:pt x="274" y="305"/>
                  <a:pt x="274" y="305"/>
                  <a:pt x="274" y="305"/>
                </a:cubicBezTo>
                <a:cubicBezTo>
                  <a:pt x="274" y="305"/>
                  <a:pt x="274" y="305"/>
                  <a:pt x="274" y="305"/>
                </a:cubicBezTo>
                <a:cubicBezTo>
                  <a:pt x="274" y="304"/>
                  <a:pt x="274" y="303"/>
                  <a:pt x="274" y="302"/>
                </a:cubicBezTo>
                <a:cubicBezTo>
                  <a:pt x="274" y="302"/>
                  <a:pt x="274" y="302"/>
                  <a:pt x="274" y="302"/>
                </a:cubicBezTo>
                <a:cubicBezTo>
                  <a:pt x="274" y="302"/>
                  <a:pt x="274" y="302"/>
                  <a:pt x="274" y="302"/>
                </a:cubicBezTo>
                <a:cubicBezTo>
                  <a:pt x="274" y="302"/>
                  <a:pt x="274" y="302"/>
                  <a:pt x="274" y="302"/>
                </a:cubicBezTo>
                <a:cubicBezTo>
                  <a:pt x="274" y="302"/>
                  <a:pt x="273" y="302"/>
                  <a:pt x="273" y="302"/>
                </a:cubicBezTo>
                <a:cubicBezTo>
                  <a:pt x="273" y="302"/>
                  <a:pt x="273" y="302"/>
                  <a:pt x="273" y="302"/>
                </a:cubicBezTo>
                <a:cubicBezTo>
                  <a:pt x="273" y="302"/>
                  <a:pt x="273" y="302"/>
                  <a:pt x="273" y="302"/>
                </a:cubicBezTo>
                <a:cubicBezTo>
                  <a:pt x="273" y="302"/>
                  <a:pt x="272" y="302"/>
                  <a:pt x="271" y="302"/>
                </a:cubicBezTo>
                <a:cubicBezTo>
                  <a:pt x="271" y="303"/>
                  <a:pt x="271" y="303"/>
                  <a:pt x="271" y="303"/>
                </a:cubicBezTo>
                <a:cubicBezTo>
                  <a:pt x="270" y="304"/>
                  <a:pt x="270" y="304"/>
                  <a:pt x="270" y="304"/>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4"/>
                  <a:pt x="268" y="302"/>
                  <a:pt x="269" y="301"/>
                </a:cubicBezTo>
                <a:cubicBezTo>
                  <a:pt x="269" y="301"/>
                  <a:pt x="269" y="301"/>
                  <a:pt x="269" y="301"/>
                </a:cubicBezTo>
                <a:cubicBezTo>
                  <a:pt x="270" y="299"/>
                  <a:pt x="270" y="298"/>
                  <a:pt x="270" y="296"/>
                </a:cubicBezTo>
                <a:cubicBezTo>
                  <a:pt x="271" y="296"/>
                  <a:pt x="271" y="294"/>
                  <a:pt x="271" y="293"/>
                </a:cubicBezTo>
                <a:cubicBezTo>
                  <a:pt x="270" y="293"/>
                  <a:pt x="270" y="293"/>
                  <a:pt x="270" y="293"/>
                </a:cubicBezTo>
                <a:cubicBezTo>
                  <a:pt x="269" y="292"/>
                  <a:pt x="268" y="292"/>
                  <a:pt x="268" y="293"/>
                </a:cubicBezTo>
                <a:cubicBezTo>
                  <a:pt x="267" y="293"/>
                  <a:pt x="266" y="294"/>
                  <a:pt x="266" y="295"/>
                </a:cubicBezTo>
                <a:cubicBezTo>
                  <a:pt x="265" y="296"/>
                  <a:pt x="265" y="296"/>
                  <a:pt x="265" y="296"/>
                </a:cubicBezTo>
                <a:cubicBezTo>
                  <a:pt x="264" y="297"/>
                  <a:pt x="263" y="299"/>
                  <a:pt x="261" y="301"/>
                </a:cubicBezTo>
                <a:cubicBezTo>
                  <a:pt x="261" y="302"/>
                  <a:pt x="260" y="303"/>
                  <a:pt x="260" y="303"/>
                </a:cubicBezTo>
                <a:cubicBezTo>
                  <a:pt x="259" y="304"/>
                  <a:pt x="258" y="306"/>
                  <a:pt x="258" y="306"/>
                </a:cubicBezTo>
                <a:cubicBezTo>
                  <a:pt x="258" y="306"/>
                  <a:pt x="258" y="306"/>
                  <a:pt x="258" y="306"/>
                </a:cubicBezTo>
                <a:cubicBezTo>
                  <a:pt x="258" y="305"/>
                  <a:pt x="258" y="304"/>
                  <a:pt x="259" y="303"/>
                </a:cubicBezTo>
                <a:cubicBezTo>
                  <a:pt x="261" y="300"/>
                  <a:pt x="261" y="300"/>
                  <a:pt x="261" y="300"/>
                </a:cubicBezTo>
                <a:cubicBezTo>
                  <a:pt x="263" y="295"/>
                  <a:pt x="263" y="295"/>
                  <a:pt x="263" y="295"/>
                </a:cubicBezTo>
                <a:cubicBezTo>
                  <a:pt x="263" y="294"/>
                  <a:pt x="264" y="294"/>
                  <a:pt x="264" y="294"/>
                </a:cubicBezTo>
                <a:cubicBezTo>
                  <a:pt x="265" y="293"/>
                  <a:pt x="265" y="293"/>
                  <a:pt x="265" y="293"/>
                </a:cubicBezTo>
                <a:cubicBezTo>
                  <a:pt x="266" y="293"/>
                  <a:pt x="266" y="293"/>
                  <a:pt x="266" y="292"/>
                </a:cubicBezTo>
                <a:cubicBezTo>
                  <a:pt x="268" y="290"/>
                  <a:pt x="267" y="286"/>
                  <a:pt x="267" y="284"/>
                </a:cubicBezTo>
                <a:cubicBezTo>
                  <a:pt x="267" y="282"/>
                  <a:pt x="267" y="279"/>
                  <a:pt x="266" y="277"/>
                </a:cubicBezTo>
                <a:cubicBezTo>
                  <a:pt x="266" y="276"/>
                  <a:pt x="265" y="276"/>
                  <a:pt x="265" y="276"/>
                </a:cubicBezTo>
                <a:cubicBezTo>
                  <a:pt x="264" y="276"/>
                  <a:pt x="263" y="276"/>
                  <a:pt x="262" y="277"/>
                </a:cubicBezTo>
                <a:cubicBezTo>
                  <a:pt x="262" y="277"/>
                  <a:pt x="262" y="277"/>
                  <a:pt x="262" y="277"/>
                </a:cubicBezTo>
                <a:cubicBezTo>
                  <a:pt x="262" y="277"/>
                  <a:pt x="262" y="277"/>
                  <a:pt x="262" y="277"/>
                </a:cubicBezTo>
                <a:cubicBezTo>
                  <a:pt x="261" y="278"/>
                  <a:pt x="260" y="282"/>
                  <a:pt x="259" y="284"/>
                </a:cubicBezTo>
                <a:cubicBezTo>
                  <a:pt x="258" y="283"/>
                  <a:pt x="259" y="282"/>
                  <a:pt x="259" y="281"/>
                </a:cubicBezTo>
                <a:cubicBezTo>
                  <a:pt x="259" y="280"/>
                  <a:pt x="260" y="278"/>
                  <a:pt x="259" y="277"/>
                </a:cubicBezTo>
                <a:cubicBezTo>
                  <a:pt x="259" y="277"/>
                  <a:pt x="259" y="277"/>
                  <a:pt x="259" y="277"/>
                </a:cubicBezTo>
                <a:cubicBezTo>
                  <a:pt x="259" y="277"/>
                  <a:pt x="259" y="277"/>
                  <a:pt x="259" y="277"/>
                </a:cubicBezTo>
                <a:cubicBezTo>
                  <a:pt x="259" y="277"/>
                  <a:pt x="258" y="277"/>
                  <a:pt x="258" y="276"/>
                </a:cubicBezTo>
                <a:cubicBezTo>
                  <a:pt x="257" y="276"/>
                  <a:pt x="255" y="276"/>
                  <a:pt x="253" y="277"/>
                </a:cubicBezTo>
                <a:cubicBezTo>
                  <a:pt x="253" y="277"/>
                  <a:pt x="253" y="277"/>
                  <a:pt x="253" y="277"/>
                </a:cubicBezTo>
                <a:cubicBezTo>
                  <a:pt x="253" y="277"/>
                  <a:pt x="253" y="277"/>
                  <a:pt x="253" y="277"/>
                </a:cubicBezTo>
                <a:cubicBezTo>
                  <a:pt x="253" y="278"/>
                  <a:pt x="254" y="279"/>
                  <a:pt x="254" y="279"/>
                </a:cubicBezTo>
                <a:cubicBezTo>
                  <a:pt x="254" y="279"/>
                  <a:pt x="254" y="279"/>
                  <a:pt x="254" y="279"/>
                </a:cubicBezTo>
                <a:cubicBezTo>
                  <a:pt x="254" y="282"/>
                  <a:pt x="254" y="282"/>
                  <a:pt x="254" y="282"/>
                </a:cubicBezTo>
                <a:cubicBezTo>
                  <a:pt x="255" y="283"/>
                  <a:pt x="255" y="284"/>
                  <a:pt x="255" y="285"/>
                </a:cubicBezTo>
                <a:cubicBezTo>
                  <a:pt x="255" y="286"/>
                  <a:pt x="255" y="287"/>
                  <a:pt x="254" y="287"/>
                </a:cubicBezTo>
                <a:cubicBezTo>
                  <a:pt x="254" y="288"/>
                  <a:pt x="253" y="288"/>
                  <a:pt x="253" y="288"/>
                </a:cubicBezTo>
                <a:cubicBezTo>
                  <a:pt x="252" y="288"/>
                  <a:pt x="252" y="288"/>
                  <a:pt x="252" y="288"/>
                </a:cubicBezTo>
                <a:cubicBezTo>
                  <a:pt x="251" y="288"/>
                  <a:pt x="250" y="287"/>
                  <a:pt x="248" y="287"/>
                </a:cubicBezTo>
                <a:cubicBezTo>
                  <a:pt x="248" y="287"/>
                  <a:pt x="247" y="288"/>
                  <a:pt x="246" y="288"/>
                </a:cubicBezTo>
                <a:cubicBezTo>
                  <a:pt x="246" y="288"/>
                  <a:pt x="245" y="287"/>
                  <a:pt x="244" y="288"/>
                </a:cubicBezTo>
                <a:cubicBezTo>
                  <a:pt x="244" y="288"/>
                  <a:pt x="244" y="288"/>
                  <a:pt x="244" y="288"/>
                </a:cubicBezTo>
                <a:close/>
                <a:moveTo>
                  <a:pt x="218" y="323"/>
                </a:moveTo>
                <a:cubicBezTo>
                  <a:pt x="218" y="324"/>
                  <a:pt x="218" y="324"/>
                  <a:pt x="218" y="325"/>
                </a:cubicBezTo>
                <a:cubicBezTo>
                  <a:pt x="219" y="327"/>
                  <a:pt x="222" y="329"/>
                  <a:pt x="223" y="330"/>
                </a:cubicBezTo>
                <a:cubicBezTo>
                  <a:pt x="223" y="330"/>
                  <a:pt x="224" y="331"/>
                  <a:pt x="224" y="331"/>
                </a:cubicBezTo>
                <a:cubicBezTo>
                  <a:pt x="224" y="331"/>
                  <a:pt x="225" y="331"/>
                  <a:pt x="225" y="331"/>
                </a:cubicBezTo>
                <a:cubicBezTo>
                  <a:pt x="226" y="331"/>
                  <a:pt x="226" y="331"/>
                  <a:pt x="226" y="331"/>
                </a:cubicBezTo>
                <a:cubicBezTo>
                  <a:pt x="226" y="331"/>
                  <a:pt x="226" y="331"/>
                  <a:pt x="226" y="331"/>
                </a:cubicBezTo>
                <a:cubicBezTo>
                  <a:pt x="228" y="331"/>
                  <a:pt x="229" y="329"/>
                  <a:pt x="230" y="328"/>
                </a:cubicBezTo>
                <a:cubicBezTo>
                  <a:pt x="230" y="328"/>
                  <a:pt x="231" y="327"/>
                  <a:pt x="231" y="327"/>
                </a:cubicBezTo>
                <a:cubicBezTo>
                  <a:pt x="231" y="327"/>
                  <a:pt x="232" y="326"/>
                  <a:pt x="232" y="326"/>
                </a:cubicBezTo>
                <a:cubicBezTo>
                  <a:pt x="232" y="325"/>
                  <a:pt x="232" y="325"/>
                  <a:pt x="232" y="325"/>
                </a:cubicBezTo>
                <a:cubicBezTo>
                  <a:pt x="232" y="325"/>
                  <a:pt x="232" y="325"/>
                  <a:pt x="232" y="325"/>
                </a:cubicBezTo>
                <a:cubicBezTo>
                  <a:pt x="231" y="325"/>
                  <a:pt x="231" y="325"/>
                  <a:pt x="230" y="325"/>
                </a:cubicBezTo>
                <a:cubicBezTo>
                  <a:pt x="230" y="326"/>
                  <a:pt x="230" y="326"/>
                  <a:pt x="230" y="326"/>
                </a:cubicBezTo>
                <a:cubicBezTo>
                  <a:pt x="230" y="325"/>
                  <a:pt x="230" y="325"/>
                  <a:pt x="230" y="325"/>
                </a:cubicBezTo>
                <a:cubicBezTo>
                  <a:pt x="230" y="325"/>
                  <a:pt x="229" y="326"/>
                  <a:pt x="229" y="326"/>
                </a:cubicBezTo>
                <a:cubicBezTo>
                  <a:pt x="228" y="326"/>
                  <a:pt x="227" y="326"/>
                  <a:pt x="226" y="326"/>
                </a:cubicBezTo>
                <a:cubicBezTo>
                  <a:pt x="226" y="326"/>
                  <a:pt x="225" y="327"/>
                  <a:pt x="225" y="327"/>
                </a:cubicBezTo>
                <a:cubicBezTo>
                  <a:pt x="224" y="327"/>
                  <a:pt x="224" y="326"/>
                  <a:pt x="223" y="326"/>
                </a:cubicBezTo>
                <a:cubicBezTo>
                  <a:pt x="222" y="325"/>
                  <a:pt x="220" y="324"/>
                  <a:pt x="219" y="323"/>
                </a:cubicBezTo>
                <a:cubicBezTo>
                  <a:pt x="219" y="323"/>
                  <a:pt x="219" y="323"/>
                  <a:pt x="219" y="323"/>
                </a:cubicBezTo>
                <a:cubicBezTo>
                  <a:pt x="218" y="323"/>
                  <a:pt x="218" y="323"/>
                  <a:pt x="218" y="323"/>
                </a:cubicBezTo>
                <a:cubicBezTo>
                  <a:pt x="218" y="323"/>
                  <a:pt x="218" y="323"/>
                  <a:pt x="218" y="323"/>
                </a:cubicBezTo>
                <a:close/>
                <a:moveTo>
                  <a:pt x="213" y="325"/>
                </a:moveTo>
                <a:cubicBezTo>
                  <a:pt x="213" y="329"/>
                  <a:pt x="212" y="331"/>
                  <a:pt x="211" y="332"/>
                </a:cubicBezTo>
                <a:cubicBezTo>
                  <a:pt x="209" y="334"/>
                  <a:pt x="206" y="335"/>
                  <a:pt x="204" y="337"/>
                </a:cubicBezTo>
                <a:cubicBezTo>
                  <a:pt x="204" y="337"/>
                  <a:pt x="204" y="337"/>
                  <a:pt x="204" y="337"/>
                </a:cubicBezTo>
                <a:cubicBezTo>
                  <a:pt x="204" y="337"/>
                  <a:pt x="204" y="337"/>
                  <a:pt x="204" y="337"/>
                </a:cubicBezTo>
                <a:cubicBezTo>
                  <a:pt x="204" y="337"/>
                  <a:pt x="204" y="337"/>
                  <a:pt x="204" y="337"/>
                </a:cubicBezTo>
                <a:cubicBezTo>
                  <a:pt x="204" y="337"/>
                  <a:pt x="204" y="337"/>
                  <a:pt x="204" y="337"/>
                </a:cubicBezTo>
                <a:cubicBezTo>
                  <a:pt x="204" y="338"/>
                  <a:pt x="204" y="338"/>
                  <a:pt x="204" y="338"/>
                </a:cubicBezTo>
                <a:cubicBezTo>
                  <a:pt x="205" y="338"/>
                  <a:pt x="206" y="337"/>
                  <a:pt x="207" y="337"/>
                </a:cubicBezTo>
                <a:cubicBezTo>
                  <a:pt x="208" y="337"/>
                  <a:pt x="208" y="337"/>
                  <a:pt x="208" y="337"/>
                </a:cubicBezTo>
                <a:cubicBezTo>
                  <a:pt x="213" y="336"/>
                  <a:pt x="216" y="331"/>
                  <a:pt x="217" y="327"/>
                </a:cubicBezTo>
                <a:cubicBezTo>
                  <a:pt x="217" y="325"/>
                  <a:pt x="217" y="323"/>
                  <a:pt x="217" y="321"/>
                </a:cubicBezTo>
                <a:cubicBezTo>
                  <a:pt x="218" y="321"/>
                  <a:pt x="218" y="320"/>
                  <a:pt x="219" y="320"/>
                </a:cubicBezTo>
                <a:cubicBezTo>
                  <a:pt x="219" y="320"/>
                  <a:pt x="219" y="320"/>
                  <a:pt x="219" y="320"/>
                </a:cubicBezTo>
                <a:cubicBezTo>
                  <a:pt x="219" y="320"/>
                  <a:pt x="219" y="320"/>
                  <a:pt x="219" y="320"/>
                </a:cubicBezTo>
                <a:cubicBezTo>
                  <a:pt x="219" y="319"/>
                  <a:pt x="220" y="318"/>
                  <a:pt x="221" y="318"/>
                </a:cubicBezTo>
                <a:cubicBezTo>
                  <a:pt x="221" y="317"/>
                  <a:pt x="221" y="317"/>
                  <a:pt x="221" y="317"/>
                </a:cubicBezTo>
                <a:cubicBezTo>
                  <a:pt x="221" y="318"/>
                  <a:pt x="221" y="318"/>
                  <a:pt x="221" y="318"/>
                </a:cubicBezTo>
                <a:cubicBezTo>
                  <a:pt x="222" y="316"/>
                  <a:pt x="224" y="314"/>
                  <a:pt x="224" y="313"/>
                </a:cubicBezTo>
                <a:cubicBezTo>
                  <a:pt x="224" y="313"/>
                  <a:pt x="224" y="313"/>
                  <a:pt x="224" y="313"/>
                </a:cubicBezTo>
                <a:cubicBezTo>
                  <a:pt x="224" y="313"/>
                  <a:pt x="224" y="313"/>
                  <a:pt x="224" y="313"/>
                </a:cubicBezTo>
                <a:cubicBezTo>
                  <a:pt x="224" y="313"/>
                  <a:pt x="224" y="313"/>
                  <a:pt x="224" y="313"/>
                </a:cubicBezTo>
                <a:cubicBezTo>
                  <a:pt x="224" y="312"/>
                  <a:pt x="224" y="312"/>
                  <a:pt x="223" y="312"/>
                </a:cubicBezTo>
                <a:cubicBezTo>
                  <a:pt x="222" y="312"/>
                  <a:pt x="221" y="312"/>
                  <a:pt x="220" y="311"/>
                </a:cubicBezTo>
                <a:cubicBezTo>
                  <a:pt x="220" y="311"/>
                  <a:pt x="219" y="311"/>
                  <a:pt x="218" y="311"/>
                </a:cubicBezTo>
                <a:cubicBezTo>
                  <a:pt x="218" y="311"/>
                  <a:pt x="218" y="311"/>
                  <a:pt x="218" y="311"/>
                </a:cubicBezTo>
                <a:cubicBezTo>
                  <a:pt x="218" y="311"/>
                  <a:pt x="218" y="311"/>
                  <a:pt x="218" y="311"/>
                </a:cubicBezTo>
                <a:cubicBezTo>
                  <a:pt x="218" y="312"/>
                  <a:pt x="218" y="312"/>
                  <a:pt x="218" y="312"/>
                </a:cubicBezTo>
                <a:cubicBezTo>
                  <a:pt x="218" y="312"/>
                  <a:pt x="218" y="312"/>
                  <a:pt x="218" y="312"/>
                </a:cubicBezTo>
                <a:cubicBezTo>
                  <a:pt x="218" y="313"/>
                  <a:pt x="218" y="313"/>
                  <a:pt x="218" y="313"/>
                </a:cubicBezTo>
                <a:cubicBezTo>
                  <a:pt x="219" y="314"/>
                  <a:pt x="219" y="314"/>
                  <a:pt x="219" y="314"/>
                </a:cubicBezTo>
                <a:cubicBezTo>
                  <a:pt x="219" y="314"/>
                  <a:pt x="219" y="314"/>
                  <a:pt x="219" y="314"/>
                </a:cubicBezTo>
                <a:cubicBezTo>
                  <a:pt x="219" y="314"/>
                  <a:pt x="218" y="316"/>
                  <a:pt x="217" y="316"/>
                </a:cubicBezTo>
                <a:cubicBezTo>
                  <a:pt x="216" y="313"/>
                  <a:pt x="218" y="310"/>
                  <a:pt x="217" y="307"/>
                </a:cubicBezTo>
                <a:cubicBezTo>
                  <a:pt x="217" y="306"/>
                  <a:pt x="217" y="306"/>
                  <a:pt x="217" y="306"/>
                </a:cubicBezTo>
                <a:cubicBezTo>
                  <a:pt x="217" y="306"/>
                  <a:pt x="217" y="306"/>
                  <a:pt x="217" y="306"/>
                </a:cubicBezTo>
                <a:cubicBezTo>
                  <a:pt x="216" y="306"/>
                  <a:pt x="213" y="304"/>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6"/>
                  <a:pt x="211" y="306"/>
                  <a:pt x="211" y="307"/>
                </a:cubicBezTo>
                <a:cubicBezTo>
                  <a:pt x="211" y="307"/>
                  <a:pt x="212" y="308"/>
                  <a:pt x="212" y="309"/>
                </a:cubicBezTo>
                <a:cubicBezTo>
                  <a:pt x="212" y="310"/>
                  <a:pt x="212" y="310"/>
                  <a:pt x="212" y="310"/>
                </a:cubicBezTo>
                <a:cubicBezTo>
                  <a:pt x="212" y="314"/>
                  <a:pt x="213" y="317"/>
                  <a:pt x="213" y="320"/>
                </a:cubicBezTo>
                <a:cubicBezTo>
                  <a:pt x="211" y="322"/>
                  <a:pt x="209" y="324"/>
                  <a:pt x="207" y="325"/>
                </a:cubicBezTo>
                <a:cubicBezTo>
                  <a:pt x="206" y="326"/>
                  <a:pt x="205" y="326"/>
                  <a:pt x="204" y="327"/>
                </a:cubicBezTo>
                <a:cubicBezTo>
                  <a:pt x="204" y="327"/>
                  <a:pt x="204" y="327"/>
                  <a:pt x="204" y="327"/>
                </a:cubicBezTo>
                <a:cubicBezTo>
                  <a:pt x="204" y="327"/>
                  <a:pt x="204" y="327"/>
                  <a:pt x="204" y="327"/>
                </a:cubicBezTo>
                <a:cubicBezTo>
                  <a:pt x="204" y="327"/>
                  <a:pt x="204" y="327"/>
                  <a:pt x="204" y="327"/>
                </a:cubicBezTo>
                <a:cubicBezTo>
                  <a:pt x="204" y="327"/>
                  <a:pt x="204" y="327"/>
                  <a:pt x="204" y="327"/>
                </a:cubicBezTo>
                <a:cubicBezTo>
                  <a:pt x="204" y="329"/>
                  <a:pt x="206" y="331"/>
                  <a:pt x="207" y="330"/>
                </a:cubicBezTo>
                <a:cubicBezTo>
                  <a:pt x="208" y="330"/>
                  <a:pt x="208" y="330"/>
                  <a:pt x="208" y="330"/>
                </a:cubicBezTo>
                <a:cubicBezTo>
                  <a:pt x="209" y="330"/>
                  <a:pt x="210" y="329"/>
                  <a:pt x="210" y="328"/>
                </a:cubicBezTo>
                <a:cubicBezTo>
                  <a:pt x="211" y="327"/>
                  <a:pt x="212" y="326"/>
                  <a:pt x="213" y="325"/>
                </a:cubicBezTo>
                <a:moveTo>
                  <a:pt x="152" y="324"/>
                </a:moveTo>
                <a:cubicBezTo>
                  <a:pt x="152" y="323"/>
                  <a:pt x="152" y="323"/>
                  <a:pt x="153" y="321"/>
                </a:cubicBezTo>
                <a:cubicBezTo>
                  <a:pt x="154" y="320"/>
                  <a:pt x="155" y="319"/>
                  <a:pt x="155" y="319"/>
                </a:cubicBezTo>
                <a:cubicBezTo>
                  <a:pt x="155" y="319"/>
                  <a:pt x="155" y="319"/>
                  <a:pt x="155" y="320"/>
                </a:cubicBezTo>
                <a:cubicBezTo>
                  <a:pt x="152" y="324"/>
                  <a:pt x="152" y="324"/>
                  <a:pt x="152" y="324"/>
                </a:cubicBezTo>
                <a:cubicBezTo>
                  <a:pt x="152" y="324"/>
                  <a:pt x="152" y="324"/>
                  <a:pt x="152" y="324"/>
                </a:cubicBezTo>
                <a:moveTo>
                  <a:pt x="173" y="309"/>
                </a:moveTo>
                <a:cubicBezTo>
                  <a:pt x="173" y="308"/>
                  <a:pt x="175" y="308"/>
                  <a:pt x="175" y="308"/>
                </a:cubicBezTo>
                <a:cubicBezTo>
                  <a:pt x="175" y="309"/>
                  <a:pt x="173" y="310"/>
                  <a:pt x="173" y="310"/>
                </a:cubicBezTo>
                <a:cubicBezTo>
                  <a:pt x="173" y="310"/>
                  <a:pt x="173" y="310"/>
                  <a:pt x="173" y="310"/>
                </a:cubicBezTo>
                <a:cubicBezTo>
                  <a:pt x="172" y="310"/>
                  <a:pt x="172" y="310"/>
                  <a:pt x="172" y="310"/>
                </a:cubicBezTo>
                <a:cubicBezTo>
                  <a:pt x="172" y="310"/>
                  <a:pt x="172" y="310"/>
                  <a:pt x="173" y="309"/>
                </a:cubicBezTo>
                <a:moveTo>
                  <a:pt x="147" y="330"/>
                </a:moveTo>
                <a:cubicBezTo>
                  <a:pt x="147" y="331"/>
                  <a:pt x="147" y="333"/>
                  <a:pt x="148" y="333"/>
                </a:cubicBezTo>
                <a:cubicBezTo>
                  <a:pt x="150" y="333"/>
                  <a:pt x="150" y="333"/>
                  <a:pt x="151" y="331"/>
                </a:cubicBezTo>
                <a:cubicBezTo>
                  <a:pt x="151" y="330"/>
                  <a:pt x="152" y="329"/>
                  <a:pt x="153" y="328"/>
                </a:cubicBezTo>
                <a:cubicBezTo>
                  <a:pt x="153" y="327"/>
                  <a:pt x="154" y="327"/>
                  <a:pt x="154" y="326"/>
                </a:cubicBezTo>
                <a:cubicBezTo>
                  <a:pt x="154" y="326"/>
                  <a:pt x="154" y="325"/>
                  <a:pt x="154" y="324"/>
                </a:cubicBezTo>
                <a:cubicBezTo>
                  <a:pt x="155" y="323"/>
                  <a:pt x="155" y="321"/>
                  <a:pt x="155" y="320"/>
                </a:cubicBezTo>
                <a:cubicBezTo>
                  <a:pt x="155" y="319"/>
                  <a:pt x="156" y="319"/>
                  <a:pt x="156" y="318"/>
                </a:cubicBezTo>
                <a:cubicBezTo>
                  <a:pt x="156" y="317"/>
                  <a:pt x="157" y="317"/>
                  <a:pt x="158" y="317"/>
                </a:cubicBezTo>
                <a:cubicBezTo>
                  <a:pt x="160" y="317"/>
                  <a:pt x="160" y="317"/>
                  <a:pt x="160" y="317"/>
                </a:cubicBezTo>
                <a:cubicBezTo>
                  <a:pt x="160" y="317"/>
                  <a:pt x="160" y="317"/>
                  <a:pt x="160" y="317"/>
                </a:cubicBezTo>
                <a:cubicBezTo>
                  <a:pt x="160" y="317"/>
                  <a:pt x="160" y="317"/>
                  <a:pt x="162" y="318"/>
                </a:cubicBezTo>
                <a:cubicBezTo>
                  <a:pt x="162" y="319"/>
                  <a:pt x="162" y="319"/>
                  <a:pt x="162" y="319"/>
                </a:cubicBezTo>
                <a:cubicBezTo>
                  <a:pt x="162" y="319"/>
                  <a:pt x="162" y="320"/>
                  <a:pt x="162" y="320"/>
                </a:cubicBezTo>
                <a:cubicBezTo>
                  <a:pt x="162" y="320"/>
                  <a:pt x="161" y="321"/>
                  <a:pt x="161" y="321"/>
                </a:cubicBezTo>
                <a:cubicBezTo>
                  <a:pt x="161" y="321"/>
                  <a:pt x="160" y="322"/>
                  <a:pt x="161" y="322"/>
                </a:cubicBezTo>
                <a:cubicBezTo>
                  <a:pt x="161" y="322"/>
                  <a:pt x="162" y="323"/>
                  <a:pt x="162" y="323"/>
                </a:cubicBezTo>
                <a:cubicBezTo>
                  <a:pt x="162" y="323"/>
                  <a:pt x="162" y="323"/>
                  <a:pt x="162" y="324"/>
                </a:cubicBezTo>
                <a:cubicBezTo>
                  <a:pt x="162" y="324"/>
                  <a:pt x="161" y="324"/>
                  <a:pt x="161" y="324"/>
                </a:cubicBezTo>
                <a:cubicBezTo>
                  <a:pt x="160" y="325"/>
                  <a:pt x="160" y="325"/>
                  <a:pt x="160" y="325"/>
                </a:cubicBezTo>
                <a:cubicBezTo>
                  <a:pt x="160" y="325"/>
                  <a:pt x="160" y="326"/>
                  <a:pt x="160" y="327"/>
                </a:cubicBezTo>
                <a:cubicBezTo>
                  <a:pt x="161" y="327"/>
                  <a:pt x="161" y="327"/>
                  <a:pt x="161" y="327"/>
                </a:cubicBezTo>
                <a:cubicBezTo>
                  <a:pt x="161" y="327"/>
                  <a:pt x="161" y="328"/>
                  <a:pt x="160" y="328"/>
                </a:cubicBezTo>
                <a:cubicBezTo>
                  <a:pt x="160" y="328"/>
                  <a:pt x="159" y="329"/>
                  <a:pt x="159" y="329"/>
                </a:cubicBezTo>
                <a:cubicBezTo>
                  <a:pt x="158" y="329"/>
                  <a:pt x="157" y="330"/>
                  <a:pt x="154" y="329"/>
                </a:cubicBezTo>
                <a:cubicBezTo>
                  <a:pt x="154" y="329"/>
                  <a:pt x="154" y="329"/>
                  <a:pt x="154" y="330"/>
                </a:cubicBezTo>
                <a:cubicBezTo>
                  <a:pt x="153" y="331"/>
                  <a:pt x="153" y="331"/>
                  <a:pt x="153" y="331"/>
                </a:cubicBezTo>
                <a:cubicBezTo>
                  <a:pt x="153" y="331"/>
                  <a:pt x="153" y="331"/>
                  <a:pt x="153" y="331"/>
                </a:cubicBezTo>
                <a:cubicBezTo>
                  <a:pt x="154" y="331"/>
                  <a:pt x="154" y="332"/>
                  <a:pt x="155" y="332"/>
                </a:cubicBezTo>
                <a:cubicBezTo>
                  <a:pt x="155" y="332"/>
                  <a:pt x="155" y="333"/>
                  <a:pt x="155" y="333"/>
                </a:cubicBezTo>
                <a:cubicBezTo>
                  <a:pt x="157" y="333"/>
                  <a:pt x="157" y="332"/>
                  <a:pt x="158" y="333"/>
                </a:cubicBezTo>
                <a:cubicBezTo>
                  <a:pt x="159" y="333"/>
                  <a:pt x="158" y="334"/>
                  <a:pt x="158" y="334"/>
                </a:cubicBezTo>
                <a:cubicBezTo>
                  <a:pt x="158" y="335"/>
                  <a:pt x="157" y="335"/>
                  <a:pt x="157" y="335"/>
                </a:cubicBezTo>
                <a:cubicBezTo>
                  <a:pt x="156" y="336"/>
                  <a:pt x="157" y="338"/>
                  <a:pt x="157" y="339"/>
                </a:cubicBezTo>
                <a:cubicBezTo>
                  <a:pt x="157" y="340"/>
                  <a:pt x="158" y="342"/>
                  <a:pt x="159" y="341"/>
                </a:cubicBezTo>
                <a:cubicBezTo>
                  <a:pt x="160" y="341"/>
                  <a:pt x="162" y="340"/>
                  <a:pt x="162" y="339"/>
                </a:cubicBezTo>
                <a:cubicBezTo>
                  <a:pt x="163" y="338"/>
                  <a:pt x="163" y="338"/>
                  <a:pt x="163" y="337"/>
                </a:cubicBezTo>
                <a:cubicBezTo>
                  <a:pt x="163" y="337"/>
                  <a:pt x="164" y="332"/>
                  <a:pt x="164" y="332"/>
                </a:cubicBezTo>
                <a:cubicBezTo>
                  <a:pt x="165" y="331"/>
                  <a:pt x="166" y="332"/>
                  <a:pt x="167" y="331"/>
                </a:cubicBezTo>
                <a:cubicBezTo>
                  <a:pt x="168" y="331"/>
                  <a:pt x="170" y="331"/>
                  <a:pt x="171" y="331"/>
                </a:cubicBezTo>
                <a:cubicBezTo>
                  <a:pt x="172" y="331"/>
                  <a:pt x="172" y="331"/>
                  <a:pt x="173" y="330"/>
                </a:cubicBezTo>
                <a:cubicBezTo>
                  <a:pt x="173" y="330"/>
                  <a:pt x="174" y="330"/>
                  <a:pt x="175" y="330"/>
                </a:cubicBezTo>
                <a:cubicBezTo>
                  <a:pt x="175" y="330"/>
                  <a:pt x="176" y="330"/>
                  <a:pt x="176" y="329"/>
                </a:cubicBezTo>
                <a:cubicBezTo>
                  <a:pt x="177" y="329"/>
                  <a:pt x="177" y="329"/>
                  <a:pt x="177" y="328"/>
                </a:cubicBezTo>
                <a:cubicBezTo>
                  <a:pt x="177" y="328"/>
                  <a:pt x="177" y="327"/>
                  <a:pt x="176" y="327"/>
                </a:cubicBezTo>
                <a:cubicBezTo>
                  <a:pt x="176" y="327"/>
                  <a:pt x="175" y="327"/>
                  <a:pt x="175" y="327"/>
                </a:cubicBezTo>
                <a:cubicBezTo>
                  <a:pt x="174" y="326"/>
                  <a:pt x="173" y="325"/>
                  <a:pt x="171" y="324"/>
                </a:cubicBezTo>
                <a:cubicBezTo>
                  <a:pt x="171" y="324"/>
                  <a:pt x="170" y="324"/>
                  <a:pt x="170" y="323"/>
                </a:cubicBezTo>
                <a:cubicBezTo>
                  <a:pt x="170" y="324"/>
                  <a:pt x="170" y="324"/>
                  <a:pt x="170" y="324"/>
                </a:cubicBezTo>
                <a:cubicBezTo>
                  <a:pt x="170" y="324"/>
                  <a:pt x="170" y="324"/>
                  <a:pt x="170" y="325"/>
                </a:cubicBezTo>
                <a:cubicBezTo>
                  <a:pt x="171" y="327"/>
                  <a:pt x="171" y="328"/>
                  <a:pt x="171" y="328"/>
                </a:cubicBezTo>
                <a:cubicBezTo>
                  <a:pt x="170" y="328"/>
                  <a:pt x="168" y="328"/>
                  <a:pt x="167" y="328"/>
                </a:cubicBezTo>
                <a:cubicBezTo>
                  <a:pt x="167" y="329"/>
                  <a:pt x="167" y="329"/>
                  <a:pt x="166" y="329"/>
                </a:cubicBezTo>
                <a:cubicBezTo>
                  <a:pt x="166" y="329"/>
                  <a:pt x="166" y="329"/>
                  <a:pt x="165" y="329"/>
                </a:cubicBezTo>
                <a:cubicBezTo>
                  <a:pt x="165" y="329"/>
                  <a:pt x="165" y="328"/>
                  <a:pt x="164" y="328"/>
                </a:cubicBezTo>
                <a:cubicBezTo>
                  <a:pt x="164" y="327"/>
                  <a:pt x="164" y="327"/>
                  <a:pt x="165" y="327"/>
                </a:cubicBezTo>
                <a:cubicBezTo>
                  <a:pt x="165" y="327"/>
                  <a:pt x="167" y="326"/>
                  <a:pt x="167" y="326"/>
                </a:cubicBezTo>
                <a:cubicBezTo>
                  <a:pt x="167" y="325"/>
                  <a:pt x="167" y="325"/>
                  <a:pt x="166" y="325"/>
                </a:cubicBezTo>
                <a:cubicBezTo>
                  <a:pt x="166" y="324"/>
                  <a:pt x="165" y="325"/>
                  <a:pt x="166" y="323"/>
                </a:cubicBezTo>
                <a:cubicBezTo>
                  <a:pt x="166" y="323"/>
                  <a:pt x="166" y="323"/>
                  <a:pt x="166" y="323"/>
                </a:cubicBezTo>
                <a:cubicBezTo>
                  <a:pt x="167" y="323"/>
                  <a:pt x="167" y="323"/>
                  <a:pt x="167" y="323"/>
                </a:cubicBezTo>
                <a:cubicBezTo>
                  <a:pt x="168" y="323"/>
                  <a:pt x="168" y="323"/>
                  <a:pt x="168" y="323"/>
                </a:cubicBezTo>
                <a:cubicBezTo>
                  <a:pt x="168" y="322"/>
                  <a:pt x="170" y="322"/>
                  <a:pt x="170" y="322"/>
                </a:cubicBezTo>
                <a:cubicBezTo>
                  <a:pt x="171" y="321"/>
                  <a:pt x="171" y="321"/>
                  <a:pt x="171" y="321"/>
                </a:cubicBezTo>
                <a:cubicBezTo>
                  <a:pt x="171" y="321"/>
                  <a:pt x="171" y="320"/>
                  <a:pt x="170" y="320"/>
                </a:cubicBezTo>
                <a:cubicBezTo>
                  <a:pt x="170" y="320"/>
                  <a:pt x="170" y="320"/>
                  <a:pt x="169" y="320"/>
                </a:cubicBezTo>
                <a:cubicBezTo>
                  <a:pt x="168" y="320"/>
                  <a:pt x="166" y="320"/>
                  <a:pt x="166" y="320"/>
                </a:cubicBezTo>
                <a:cubicBezTo>
                  <a:pt x="166" y="320"/>
                  <a:pt x="166" y="320"/>
                  <a:pt x="166" y="319"/>
                </a:cubicBezTo>
                <a:cubicBezTo>
                  <a:pt x="166" y="319"/>
                  <a:pt x="166" y="319"/>
                  <a:pt x="166" y="319"/>
                </a:cubicBezTo>
                <a:cubicBezTo>
                  <a:pt x="166" y="319"/>
                  <a:pt x="166" y="319"/>
                  <a:pt x="166" y="319"/>
                </a:cubicBezTo>
                <a:cubicBezTo>
                  <a:pt x="166" y="319"/>
                  <a:pt x="167" y="318"/>
                  <a:pt x="168" y="317"/>
                </a:cubicBezTo>
                <a:cubicBezTo>
                  <a:pt x="169" y="316"/>
                  <a:pt x="173" y="316"/>
                  <a:pt x="175" y="315"/>
                </a:cubicBezTo>
                <a:cubicBezTo>
                  <a:pt x="176" y="315"/>
                  <a:pt x="179" y="315"/>
                  <a:pt x="179" y="315"/>
                </a:cubicBezTo>
                <a:cubicBezTo>
                  <a:pt x="180" y="315"/>
                  <a:pt x="180" y="314"/>
                  <a:pt x="179" y="314"/>
                </a:cubicBezTo>
                <a:cubicBezTo>
                  <a:pt x="179" y="313"/>
                  <a:pt x="179" y="313"/>
                  <a:pt x="178" y="313"/>
                </a:cubicBezTo>
                <a:cubicBezTo>
                  <a:pt x="177" y="313"/>
                  <a:pt x="177" y="313"/>
                  <a:pt x="176" y="313"/>
                </a:cubicBezTo>
                <a:cubicBezTo>
                  <a:pt x="176" y="313"/>
                  <a:pt x="175" y="313"/>
                  <a:pt x="174" y="314"/>
                </a:cubicBezTo>
                <a:cubicBezTo>
                  <a:pt x="173" y="314"/>
                  <a:pt x="172" y="314"/>
                  <a:pt x="171" y="314"/>
                </a:cubicBezTo>
                <a:cubicBezTo>
                  <a:pt x="170" y="314"/>
                  <a:pt x="170" y="314"/>
                  <a:pt x="169" y="314"/>
                </a:cubicBezTo>
                <a:cubicBezTo>
                  <a:pt x="169" y="315"/>
                  <a:pt x="169" y="314"/>
                  <a:pt x="169" y="314"/>
                </a:cubicBezTo>
                <a:cubicBezTo>
                  <a:pt x="170" y="313"/>
                  <a:pt x="171" y="313"/>
                  <a:pt x="171" y="313"/>
                </a:cubicBezTo>
                <a:cubicBezTo>
                  <a:pt x="172" y="313"/>
                  <a:pt x="172" y="313"/>
                  <a:pt x="173" y="313"/>
                </a:cubicBezTo>
                <a:cubicBezTo>
                  <a:pt x="174" y="312"/>
                  <a:pt x="175" y="311"/>
                  <a:pt x="176" y="310"/>
                </a:cubicBezTo>
                <a:cubicBezTo>
                  <a:pt x="177" y="310"/>
                  <a:pt x="178" y="310"/>
                  <a:pt x="178" y="309"/>
                </a:cubicBezTo>
                <a:cubicBezTo>
                  <a:pt x="179" y="309"/>
                  <a:pt x="179" y="308"/>
                  <a:pt x="179" y="308"/>
                </a:cubicBezTo>
                <a:cubicBezTo>
                  <a:pt x="179" y="307"/>
                  <a:pt x="179" y="307"/>
                  <a:pt x="179" y="307"/>
                </a:cubicBezTo>
                <a:cubicBezTo>
                  <a:pt x="179" y="306"/>
                  <a:pt x="177" y="306"/>
                  <a:pt x="176" y="306"/>
                </a:cubicBezTo>
                <a:cubicBezTo>
                  <a:pt x="176" y="306"/>
                  <a:pt x="176" y="306"/>
                  <a:pt x="176" y="306"/>
                </a:cubicBezTo>
                <a:cubicBezTo>
                  <a:pt x="175" y="306"/>
                  <a:pt x="174" y="307"/>
                  <a:pt x="174" y="307"/>
                </a:cubicBezTo>
                <a:cubicBezTo>
                  <a:pt x="173" y="307"/>
                  <a:pt x="174" y="305"/>
                  <a:pt x="174" y="305"/>
                </a:cubicBezTo>
                <a:cubicBezTo>
                  <a:pt x="174" y="304"/>
                  <a:pt x="173" y="303"/>
                  <a:pt x="173" y="302"/>
                </a:cubicBezTo>
                <a:cubicBezTo>
                  <a:pt x="172" y="302"/>
                  <a:pt x="171" y="300"/>
                  <a:pt x="170" y="300"/>
                </a:cubicBezTo>
                <a:cubicBezTo>
                  <a:pt x="169" y="300"/>
                  <a:pt x="168" y="302"/>
                  <a:pt x="168" y="303"/>
                </a:cubicBezTo>
                <a:cubicBezTo>
                  <a:pt x="167" y="303"/>
                  <a:pt x="167" y="304"/>
                  <a:pt x="167" y="304"/>
                </a:cubicBezTo>
                <a:cubicBezTo>
                  <a:pt x="167" y="305"/>
                  <a:pt x="167" y="305"/>
                  <a:pt x="166" y="306"/>
                </a:cubicBezTo>
                <a:cubicBezTo>
                  <a:pt x="166" y="307"/>
                  <a:pt x="166" y="308"/>
                  <a:pt x="165" y="309"/>
                </a:cubicBezTo>
                <a:cubicBezTo>
                  <a:pt x="164" y="309"/>
                  <a:pt x="164" y="309"/>
                  <a:pt x="164" y="309"/>
                </a:cubicBezTo>
                <a:cubicBezTo>
                  <a:pt x="164" y="310"/>
                  <a:pt x="163" y="310"/>
                  <a:pt x="163" y="310"/>
                </a:cubicBezTo>
                <a:cubicBezTo>
                  <a:pt x="163" y="311"/>
                  <a:pt x="164" y="310"/>
                  <a:pt x="164" y="310"/>
                </a:cubicBezTo>
                <a:cubicBezTo>
                  <a:pt x="165" y="311"/>
                  <a:pt x="165" y="311"/>
                  <a:pt x="165" y="311"/>
                </a:cubicBezTo>
                <a:cubicBezTo>
                  <a:pt x="165" y="311"/>
                  <a:pt x="164" y="312"/>
                  <a:pt x="164" y="313"/>
                </a:cubicBezTo>
                <a:cubicBezTo>
                  <a:pt x="164" y="313"/>
                  <a:pt x="164" y="314"/>
                  <a:pt x="164" y="315"/>
                </a:cubicBezTo>
                <a:cubicBezTo>
                  <a:pt x="163" y="316"/>
                  <a:pt x="161" y="315"/>
                  <a:pt x="160" y="315"/>
                </a:cubicBezTo>
                <a:cubicBezTo>
                  <a:pt x="160" y="315"/>
                  <a:pt x="160" y="315"/>
                  <a:pt x="160" y="315"/>
                </a:cubicBezTo>
                <a:cubicBezTo>
                  <a:pt x="160" y="315"/>
                  <a:pt x="160" y="315"/>
                  <a:pt x="160" y="315"/>
                </a:cubicBezTo>
                <a:cubicBezTo>
                  <a:pt x="160" y="315"/>
                  <a:pt x="160" y="315"/>
                  <a:pt x="160" y="315"/>
                </a:cubicBezTo>
                <a:cubicBezTo>
                  <a:pt x="159" y="314"/>
                  <a:pt x="159" y="314"/>
                  <a:pt x="159" y="314"/>
                </a:cubicBezTo>
                <a:cubicBezTo>
                  <a:pt x="159" y="314"/>
                  <a:pt x="158" y="313"/>
                  <a:pt x="158" y="313"/>
                </a:cubicBezTo>
                <a:cubicBezTo>
                  <a:pt x="157" y="313"/>
                  <a:pt x="157" y="312"/>
                  <a:pt x="157" y="312"/>
                </a:cubicBezTo>
                <a:cubicBezTo>
                  <a:pt x="156" y="312"/>
                  <a:pt x="156" y="312"/>
                  <a:pt x="155" y="311"/>
                </a:cubicBezTo>
                <a:cubicBezTo>
                  <a:pt x="155" y="311"/>
                  <a:pt x="155" y="310"/>
                  <a:pt x="155" y="309"/>
                </a:cubicBezTo>
                <a:cubicBezTo>
                  <a:pt x="155" y="309"/>
                  <a:pt x="156" y="309"/>
                  <a:pt x="156" y="308"/>
                </a:cubicBezTo>
                <a:cubicBezTo>
                  <a:pt x="157" y="307"/>
                  <a:pt x="158" y="307"/>
                  <a:pt x="159" y="307"/>
                </a:cubicBezTo>
                <a:cubicBezTo>
                  <a:pt x="160" y="307"/>
                  <a:pt x="161" y="307"/>
                  <a:pt x="161" y="306"/>
                </a:cubicBezTo>
                <a:cubicBezTo>
                  <a:pt x="163" y="305"/>
                  <a:pt x="161" y="303"/>
                  <a:pt x="160" y="302"/>
                </a:cubicBezTo>
                <a:cubicBezTo>
                  <a:pt x="159" y="302"/>
                  <a:pt x="159" y="301"/>
                  <a:pt x="158" y="301"/>
                </a:cubicBezTo>
                <a:cubicBezTo>
                  <a:pt x="158" y="301"/>
                  <a:pt x="157" y="300"/>
                  <a:pt x="156" y="300"/>
                </a:cubicBezTo>
                <a:cubicBezTo>
                  <a:pt x="156" y="300"/>
                  <a:pt x="155" y="299"/>
                  <a:pt x="154" y="299"/>
                </a:cubicBezTo>
                <a:cubicBezTo>
                  <a:pt x="154" y="300"/>
                  <a:pt x="154" y="300"/>
                  <a:pt x="155" y="301"/>
                </a:cubicBezTo>
                <a:cubicBezTo>
                  <a:pt x="155" y="302"/>
                  <a:pt x="156" y="303"/>
                  <a:pt x="156" y="303"/>
                </a:cubicBezTo>
                <a:cubicBezTo>
                  <a:pt x="155" y="304"/>
                  <a:pt x="155" y="304"/>
                  <a:pt x="156" y="305"/>
                </a:cubicBezTo>
                <a:cubicBezTo>
                  <a:pt x="156" y="305"/>
                  <a:pt x="156" y="306"/>
                  <a:pt x="156" y="307"/>
                </a:cubicBezTo>
                <a:cubicBezTo>
                  <a:pt x="156" y="307"/>
                  <a:pt x="155" y="309"/>
                  <a:pt x="155" y="309"/>
                </a:cubicBezTo>
                <a:cubicBezTo>
                  <a:pt x="154" y="310"/>
                  <a:pt x="154" y="310"/>
                  <a:pt x="154" y="310"/>
                </a:cubicBezTo>
                <a:cubicBezTo>
                  <a:pt x="153" y="311"/>
                  <a:pt x="153" y="312"/>
                  <a:pt x="153" y="314"/>
                </a:cubicBezTo>
                <a:cubicBezTo>
                  <a:pt x="153" y="315"/>
                  <a:pt x="153" y="317"/>
                  <a:pt x="153" y="318"/>
                </a:cubicBezTo>
                <a:cubicBezTo>
                  <a:pt x="153" y="319"/>
                  <a:pt x="152" y="321"/>
                  <a:pt x="152" y="321"/>
                </a:cubicBezTo>
                <a:cubicBezTo>
                  <a:pt x="151" y="322"/>
                  <a:pt x="151" y="323"/>
                  <a:pt x="150" y="325"/>
                </a:cubicBezTo>
                <a:cubicBezTo>
                  <a:pt x="149" y="327"/>
                  <a:pt x="149" y="327"/>
                  <a:pt x="149" y="327"/>
                </a:cubicBezTo>
                <a:cubicBezTo>
                  <a:pt x="148" y="328"/>
                  <a:pt x="148" y="328"/>
                  <a:pt x="148" y="328"/>
                </a:cubicBezTo>
                <a:cubicBezTo>
                  <a:pt x="147" y="329"/>
                  <a:pt x="147" y="330"/>
                  <a:pt x="147" y="330"/>
                </a:cubicBezTo>
                <a:moveTo>
                  <a:pt x="195" y="228"/>
                </a:moveTo>
                <a:cubicBezTo>
                  <a:pt x="194" y="229"/>
                  <a:pt x="194" y="229"/>
                  <a:pt x="194" y="230"/>
                </a:cubicBezTo>
                <a:cubicBezTo>
                  <a:pt x="194" y="231"/>
                  <a:pt x="194" y="232"/>
                  <a:pt x="195" y="232"/>
                </a:cubicBezTo>
                <a:cubicBezTo>
                  <a:pt x="196" y="233"/>
                  <a:pt x="197" y="233"/>
                  <a:pt x="198" y="233"/>
                </a:cubicBezTo>
                <a:cubicBezTo>
                  <a:pt x="200" y="233"/>
                  <a:pt x="201" y="233"/>
                  <a:pt x="201" y="232"/>
                </a:cubicBezTo>
                <a:cubicBezTo>
                  <a:pt x="202" y="232"/>
                  <a:pt x="203" y="231"/>
                  <a:pt x="203" y="230"/>
                </a:cubicBezTo>
                <a:cubicBezTo>
                  <a:pt x="203" y="229"/>
                  <a:pt x="202" y="229"/>
                  <a:pt x="201" y="228"/>
                </a:cubicBezTo>
                <a:cubicBezTo>
                  <a:pt x="201" y="227"/>
                  <a:pt x="200" y="227"/>
                  <a:pt x="198" y="227"/>
                </a:cubicBezTo>
                <a:cubicBezTo>
                  <a:pt x="198" y="227"/>
                  <a:pt x="198" y="227"/>
                  <a:pt x="198" y="227"/>
                </a:cubicBezTo>
                <a:cubicBezTo>
                  <a:pt x="197" y="227"/>
                  <a:pt x="196" y="227"/>
                  <a:pt x="195" y="228"/>
                </a:cubicBezTo>
                <a:moveTo>
                  <a:pt x="180" y="232"/>
                </a:moveTo>
                <a:cubicBezTo>
                  <a:pt x="181" y="231"/>
                  <a:pt x="181" y="231"/>
                  <a:pt x="181" y="230"/>
                </a:cubicBezTo>
                <a:cubicBezTo>
                  <a:pt x="181" y="229"/>
                  <a:pt x="181" y="229"/>
                  <a:pt x="180" y="228"/>
                </a:cubicBezTo>
                <a:cubicBezTo>
                  <a:pt x="179" y="227"/>
                  <a:pt x="178" y="227"/>
                  <a:pt x="176" y="227"/>
                </a:cubicBezTo>
                <a:cubicBezTo>
                  <a:pt x="176" y="227"/>
                  <a:pt x="176" y="227"/>
                  <a:pt x="176" y="227"/>
                </a:cubicBezTo>
                <a:cubicBezTo>
                  <a:pt x="175" y="227"/>
                  <a:pt x="174" y="227"/>
                  <a:pt x="173" y="228"/>
                </a:cubicBezTo>
                <a:cubicBezTo>
                  <a:pt x="172" y="229"/>
                  <a:pt x="172" y="229"/>
                  <a:pt x="172" y="230"/>
                </a:cubicBezTo>
                <a:cubicBezTo>
                  <a:pt x="172" y="231"/>
                  <a:pt x="172" y="231"/>
                  <a:pt x="173" y="232"/>
                </a:cubicBezTo>
                <a:cubicBezTo>
                  <a:pt x="174" y="233"/>
                  <a:pt x="175" y="233"/>
                  <a:pt x="176" y="233"/>
                </a:cubicBezTo>
                <a:cubicBezTo>
                  <a:pt x="178" y="233"/>
                  <a:pt x="179" y="233"/>
                  <a:pt x="180" y="232"/>
                </a:cubicBezTo>
                <a:moveTo>
                  <a:pt x="172" y="241"/>
                </a:moveTo>
                <a:cubicBezTo>
                  <a:pt x="172" y="241"/>
                  <a:pt x="172" y="242"/>
                  <a:pt x="173" y="243"/>
                </a:cubicBezTo>
                <a:cubicBezTo>
                  <a:pt x="174" y="243"/>
                  <a:pt x="175" y="244"/>
                  <a:pt x="176" y="244"/>
                </a:cubicBezTo>
                <a:cubicBezTo>
                  <a:pt x="178" y="244"/>
                  <a:pt x="179" y="243"/>
                  <a:pt x="180" y="243"/>
                </a:cubicBezTo>
                <a:cubicBezTo>
                  <a:pt x="181" y="242"/>
                  <a:pt x="181" y="241"/>
                  <a:pt x="181" y="241"/>
                </a:cubicBezTo>
                <a:cubicBezTo>
                  <a:pt x="181" y="240"/>
                  <a:pt x="181" y="239"/>
                  <a:pt x="180" y="238"/>
                </a:cubicBezTo>
                <a:cubicBezTo>
                  <a:pt x="179" y="238"/>
                  <a:pt x="178" y="237"/>
                  <a:pt x="176" y="237"/>
                </a:cubicBezTo>
                <a:cubicBezTo>
                  <a:pt x="176" y="237"/>
                  <a:pt x="176" y="237"/>
                  <a:pt x="176" y="237"/>
                </a:cubicBezTo>
                <a:cubicBezTo>
                  <a:pt x="175" y="237"/>
                  <a:pt x="174" y="238"/>
                  <a:pt x="173" y="238"/>
                </a:cubicBezTo>
                <a:cubicBezTo>
                  <a:pt x="172" y="239"/>
                  <a:pt x="172" y="240"/>
                  <a:pt x="172" y="241"/>
                </a:cubicBezTo>
                <a:moveTo>
                  <a:pt x="139" y="173"/>
                </a:moveTo>
                <a:cubicBezTo>
                  <a:pt x="139" y="173"/>
                  <a:pt x="139" y="169"/>
                  <a:pt x="140" y="165"/>
                </a:cubicBezTo>
                <a:cubicBezTo>
                  <a:pt x="140" y="160"/>
                  <a:pt x="141" y="154"/>
                  <a:pt x="143" y="149"/>
                </a:cubicBezTo>
                <a:cubicBezTo>
                  <a:pt x="144" y="145"/>
                  <a:pt x="145" y="142"/>
                  <a:pt x="147" y="139"/>
                </a:cubicBezTo>
                <a:cubicBezTo>
                  <a:pt x="148" y="138"/>
                  <a:pt x="149" y="137"/>
                  <a:pt x="150" y="136"/>
                </a:cubicBezTo>
                <a:cubicBezTo>
                  <a:pt x="148" y="129"/>
                  <a:pt x="147" y="125"/>
                  <a:pt x="147" y="125"/>
                </a:cubicBezTo>
                <a:cubicBezTo>
                  <a:pt x="146" y="124"/>
                  <a:pt x="147" y="122"/>
                  <a:pt x="148" y="122"/>
                </a:cubicBezTo>
                <a:cubicBezTo>
                  <a:pt x="149" y="121"/>
                  <a:pt x="151" y="122"/>
                  <a:pt x="151" y="123"/>
                </a:cubicBezTo>
                <a:cubicBezTo>
                  <a:pt x="152" y="123"/>
                  <a:pt x="157" y="136"/>
                  <a:pt x="157" y="161"/>
                </a:cubicBezTo>
                <a:cubicBezTo>
                  <a:pt x="156" y="173"/>
                  <a:pt x="155" y="188"/>
                  <a:pt x="150" y="206"/>
                </a:cubicBezTo>
                <a:cubicBezTo>
                  <a:pt x="150" y="207"/>
                  <a:pt x="149" y="208"/>
                  <a:pt x="148" y="208"/>
                </a:cubicBezTo>
                <a:cubicBezTo>
                  <a:pt x="147" y="208"/>
                  <a:pt x="147" y="208"/>
                  <a:pt x="147" y="208"/>
                </a:cubicBezTo>
                <a:cubicBezTo>
                  <a:pt x="146" y="207"/>
                  <a:pt x="145" y="206"/>
                  <a:pt x="145" y="205"/>
                </a:cubicBezTo>
                <a:cubicBezTo>
                  <a:pt x="150" y="187"/>
                  <a:pt x="151" y="172"/>
                  <a:pt x="152" y="160"/>
                </a:cubicBezTo>
                <a:cubicBezTo>
                  <a:pt x="152" y="153"/>
                  <a:pt x="151" y="147"/>
                  <a:pt x="151" y="142"/>
                </a:cubicBezTo>
                <a:cubicBezTo>
                  <a:pt x="150" y="143"/>
                  <a:pt x="150" y="144"/>
                  <a:pt x="149" y="146"/>
                </a:cubicBezTo>
                <a:cubicBezTo>
                  <a:pt x="148" y="149"/>
                  <a:pt x="147" y="152"/>
                  <a:pt x="146" y="156"/>
                </a:cubicBezTo>
                <a:cubicBezTo>
                  <a:pt x="144" y="164"/>
                  <a:pt x="144" y="171"/>
                  <a:pt x="144" y="173"/>
                </a:cubicBezTo>
                <a:cubicBezTo>
                  <a:pt x="144" y="173"/>
                  <a:pt x="144" y="173"/>
                  <a:pt x="144" y="173"/>
                </a:cubicBezTo>
                <a:cubicBezTo>
                  <a:pt x="143" y="174"/>
                  <a:pt x="142" y="175"/>
                  <a:pt x="141" y="175"/>
                </a:cubicBezTo>
                <a:cubicBezTo>
                  <a:pt x="141" y="175"/>
                  <a:pt x="141" y="175"/>
                  <a:pt x="141" y="175"/>
                </a:cubicBezTo>
                <a:cubicBezTo>
                  <a:pt x="140" y="175"/>
                  <a:pt x="139" y="174"/>
                  <a:pt x="139" y="173"/>
                </a:cubicBezTo>
                <a:moveTo>
                  <a:pt x="157" y="225"/>
                </a:moveTo>
                <a:cubicBezTo>
                  <a:pt x="157" y="224"/>
                  <a:pt x="158" y="223"/>
                  <a:pt x="160" y="223"/>
                </a:cubicBezTo>
                <a:cubicBezTo>
                  <a:pt x="161" y="223"/>
                  <a:pt x="162" y="224"/>
                  <a:pt x="162" y="225"/>
                </a:cubicBezTo>
                <a:cubicBezTo>
                  <a:pt x="162" y="246"/>
                  <a:pt x="162" y="246"/>
                  <a:pt x="162" y="246"/>
                </a:cubicBezTo>
                <a:cubicBezTo>
                  <a:pt x="162" y="247"/>
                  <a:pt x="161" y="248"/>
                  <a:pt x="160" y="248"/>
                </a:cubicBezTo>
                <a:cubicBezTo>
                  <a:pt x="158" y="248"/>
                  <a:pt x="157" y="247"/>
                  <a:pt x="157" y="246"/>
                </a:cubicBezTo>
                <a:lnTo>
                  <a:pt x="157" y="225"/>
                </a:lnTo>
                <a:close/>
                <a:moveTo>
                  <a:pt x="167" y="123"/>
                </a:moveTo>
                <a:cubicBezTo>
                  <a:pt x="167" y="123"/>
                  <a:pt x="167" y="123"/>
                  <a:pt x="167" y="123"/>
                </a:cubicBezTo>
                <a:cubicBezTo>
                  <a:pt x="168" y="122"/>
                  <a:pt x="169" y="121"/>
                  <a:pt x="171" y="122"/>
                </a:cubicBezTo>
                <a:cubicBezTo>
                  <a:pt x="172" y="122"/>
                  <a:pt x="172" y="124"/>
                  <a:pt x="172" y="125"/>
                </a:cubicBezTo>
                <a:cubicBezTo>
                  <a:pt x="172" y="125"/>
                  <a:pt x="172" y="125"/>
                  <a:pt x="172" y="125"/>
                </a:cubicBezTo>
                <a:cubicBezTo>
                  <a:pt x="172" y="125"/>
                  <a:pt x="172" y="125"/>
                  <a:pt x="172" y="125"/>
                </a:cubicBezTo>
                <a:cubicBezTo>
                  <a:pt x="172" y="125"/>
                  <a:pt x="172" y="125"/>
                  <a:pt x="172" y="125"/>
                </a:cubicBezTo>
                <a:cubicBezTo>
                  <a:pt x="172" y="125"/>
                  <a:pt x="172" y="125"/>
                  <a:pt x="172" y="125"/>
                </a:cubicBezTo>
                <a:cubicBezTo>
                  <a:pt x="172" y="126"/>
                  <a:pt x="171" y="126"/>
                  <a:pt x="171" y="127"/>
                </a:cubicBezTo>
                <a:cubicBezTo>
                  <a:pt x="171" y="129"/>
                  <a:pt x="170" y="131"/>
                  <a:pt x="169" y="134"/>
                </a:cubicBezTo>
                <a:cubicBezTo>
                  <a:pt x="169" y="134"/>
                  <a:pt x="169" y="135"/>
                  <a:pt x="169" y="136"/>
                </a:cubicBezTo>
                <a:cubicBezTo>
                  <a:pt x="170" y="137"/>
                  <a:pt x="171" y="138"/>
                  <a:pt x="171" y="139"/>
                </a:cubicBezTo>
                <a:cubicBezTo>
                  <a:pt x="173" y="140"/>
                  <a:pt x="173" y="142"/>
                  <a:pt x="174" y="144"/>
                </a:cubicBezTo>
                <a:cubicBezTo>
                  <a:pt x="176" y="148"/>
                  <a:pt x="177" y="152"/>
                  <a:pt x="178" y="157"/>
                </a:cubicBezTo>
                <a:cubicBezTo>
                  <a:pt x="180" y="165"/>
                  <a:pt x="180" y="173"/>
                  <a:pt x="180" y="173"/>
                </a:cubicBezTo>
                <a:cubicBezTo>
                  <a:pt x="180" y="174"/>
                  <a:pt x="179" y="175"/>
                  <a:pt x="178" y="175"/>
                </a:cubicBezTo>
                <a:cubicBezTo>
                  <a:pt x="178" y="175"/>
                  <a:pt x="178" y="175"/>
                  <a:pt x="178" y="175"/>
                </a:cubicBezTo>
                <a:cubicBezTo>
                  <a:pt x="176" y="175"/>
                  <a:pt x="175" y="174"/>
                  <a:pt x="175" y="173"/>
                </a:cubicBezTo>
                <a:cubicBezTo>
                  <a:pt x="175" y="173"/>
                  <a:pt x="175" y="173"/>
                  <a:pt x="175" y="173"/>
                </a:cubicBezTo>
                <a:cubicBezTo>
                  <a:pt x="175" y="172"/>
                  <a:pt x="175" y="172"/>
                  <a:pt x="175" y="172"/>
                </a:cubicBezTo>
                <a:cubicBezTo>
                  <a:pt x="175" y="172"/>
                  <a:pt x="175" y="172"/>
                  <a:pt x="175" y="171"/>
                </a:cubicBezTo>
                <a:cubicBezTo>
                  <a:pt x="175" y="170"/>
                  <a:pt x="175" y="168"/>
                  <a:pt x="174" y="166"/>
                </a:cubicBezTo>
                <a:cubicBezTo>
                  <a:pt x="174" y="161"/>
                  <a:pt x="173" y="155"/>
                  <a:pt x="171" y="150"/>
                </a:cubicBezTo>
                <a:cubicBezTo>
                  <a:pt x="170" y="147"/>
                  <a:pt x="169" y="144"/>
                  <a:pt x="168" y="142"/>
                </a:cubicBezTo>
                <a:cubicBezTo>
                  <a:pt x="167" y="147"/>
                  <a:pt x="167" y="153"/>
                  <a:pt x="167" y="160"/>
                </a:cubicBezTo>
                <a:cubicBezTo>
                  <a:pt x="167" y="172"/>
                  <a:pt x="169" y="187"/>
                  <a:pt x="173" y="205"/>
                </a:cubicBezTo>
                <a:cubicBezTo>
                  <a:pt x="174" y="206"/>
                  <a:pt x="173" y="207"/>
                  <a:pt x="172" y="208"/>
                </a:cubicBezTo>
                <a:cubicBezTo>
                  <a:pt x="171" y="208"/>
                  <a:pt x="171" y="208"/>
                  <a:pt x="171" y="208"/>
                </a:cubicBezTo>
                <a:cubicBezTo>
                  <a:pt x="170" y="208"/>
                  <a:pt x="169" y="207"/>
                  <a:pt x="169" y="206"/>
                </a:cubicBezTo>
                <a:cubicBezTo>
                  <a:pt x="164" y="188"/>
                  <a:pt x="162" y="173"/>
                  <a:pt x="162" y="161"/>
                </a:cubicBezTo>
                <a:cubicBezTo>
                  <a:pt x="162" y="136"/>
                  <a:pt x="167" y="123"/>
                  <a:pt x="167" y="123"/>
                </a:cubicBezTo>
                <a:moveTo>
                  <a:pt x="167" y="241"/>
                </a:moveTo>
                <a:cubicBezTo>
                  <a:pt x="167" y="238"/>
                  <a:pt x="168" y="236"/>
                  <a:pt x="170" y="235"/>
                </a:cubicBezTo>
                <a:cubicBezTo>
                  <a:pt x="170" y="235"/>
                  <a:pt x="170" y="235"/>
                  <a:pt x="170" y="235"/>
                </a:cubicBezTo>
                <a:cubicBezTo>
                  <a:pt x="169" y="234"/>
                  <a:pt x="167" y="232"/>
                  <a:pt x="167" y="230"/>
                </a:cubicBezTo>
                <a:cubicBezTo>
                  <a:pt x="167" y="228"/>
                  <a:pt x="169" y="226"/>
                  <a:pt x="170" y="225"/>
                </a:cubicBezTo>
                <a:cubicBezTo>
                  <a:pt x="172" y="223"/>
                  <a:pt x="174" y="223"/>
                  <a:pt x="176" y="223"/>
                </a:cubicBezTo>
                <a:cubicBezTo>
                  <a:pt x="179" y="223"/>
                  <a:pt x="181" y="223"/>
                  <a:pt x="183" y="225"/>
                </a:cubicBezTo>
                <a:cubicBezTo>
                  <a:pt x="184" y="226"/>
                  <a:pt x="185" y="228"/>
                  <a:pt x="185" y="230"/>
                </a:cubicBezTo>
                <a:cubicBezTo>
                  <a:pt x="185" y="232"/>
                  <a:pt x="184" y="234"/>
                  <a:pt x="183" y="235"/>
                </a:cubicBezTo>
                <a:cubicBezTo>
                  <a:pt x="183" y="235"/>
                  <a:pt x="183" y="235"/>
                  <a:pt x="183" y="235"/>
                </a:cubicBezTo>
                <a:cubicBezTo>
                  <a:pt x="185" y="236"/>
                  <a:pt x="186" y="238"/>
                  <a:pt x="186" y="241"/>
                </a:cubicBezTo>
                <a:cubicBezTo>
                  <a:pt x="186" y="243"/>
                  <a:pt x="185" y="245"/>
                  <a:pt x="183" y="246"/>
                </a:cubicBezTo>
                <a:cubicBezTo>
                  <a:pt x="181" y="247"/>
                  <a:pt x="179" y="248"/>
                  <a:pt x="176" y="248"/>
                </a:cubicBezTo>
                <a:cubicBezTo>
                  <a:pt x="174" y="248"/>
                  <a:pt x="172" y="247"/>
                  <a:pt x="170" y="246"/>
                </a:cubicBezTo>
                <a:cubicBezTo>
                  <a:pt x="168" y="245"/>
                  <a:pt x="167" y="243"/>
                  <a:pt x="167" y="241"/>
                </a:cubicBezTo>
                <a:moveTo>
                  <a:pt x="189" y="173"/>
                </a:moveTo>
                <a:cubicBezTo>
                  <a:pt x="189" y="168"/>
                  <a:pt x="189" y="165"/>
                  <a:pt x="189" y="161"/>
                </a:cubicBezTo>
                <a:cubicBezTo>
                  <a:pt x="189" y="160"/>
                  <a:pt x="191" y="159"/>
                  <a:pt x="192" y="159"/>
                </a:cubicBezTo>
                <a:cubicBezTo>
                  <a:pt x="193" y="159"/>
                  <a:pt x="194" y="161"/>
                  <a:pt x="194" y="162"/>
                </a:cubicBezTo>
                <a:cubicBezTo>
                  <a:pt x="194" y="165"/>
                  <a:pt x="194" y="169"/>
                  <a:pt x="194" y="173"/>
                </a:cubicBezTo>
                <a:cubicBezTo>
                  <a:pt x="194" y="179"/>
                  <a:pt x="194" y="187"/>
                  <a:pt x="195" y="197"/>
                </a:cubicBezTo>
                <a:cubicBezTo>
                  <a:pt x="195" y="198"/>
                  <a:pt x="194" y="199"/>
                  <a:pt x="193" y="199"/>
                </a:cubicBezTo>
                <a:cubicBezTo>
                  <a:pt x="193" y="199"/>
                  <a:pt x="193" y="199"/>
                  <a:pt x="193" y="199"/>
                </a:cubicBezTo>
                <a:cubicBezTo>
                  <a:pt x="192" y="199"/>
                  <a:pt x="191" y="199"/>
                  <a:pt x="190" y="197"/>
                </a:cubicBezTo>
                <a:cubicBezTo>
                  <a:pt x="189" y="188"/>
                  <a:pt x="189" y="180"/>
                  <a:pt x="189" y="173"/>
                </a:cubicBezTo>
                <a:moveTo>
                  <a:pt x="190" y="230"/>
                </a:moveTo>
                <a:cubicBezTo>
                  <a:pt x="190" y="226"/>
                  <a:pt x="194" y="223"/>
                  <a:pt x="198" y="223"/>
                </a:cubicBezTo>
                <a:cubicBezTo>
                  <a:pt x="202" y="223"/>
                  <a:pt x="205" y="225"/>
                  <a:pt x="206" y="227"/>
                </a:cubicBezTo>
                <a:cubicBezTo>
                  <a:pt x="207" y="228"/>
                  <a:pt x="207" y="228"/>
                  <a:pt x="207" y="228"/>
                </a:cubicBezTo>
                <a:cubicBezTo>
                  <a:pt x="207" y="228"/>
                  <a:pt x="207" y="230"/>
                  <a:pt x="207" y="232"/>
                </a:cubicBezTo>
                <a:cubicBezTo>
                  <a:pt x="207" y="236"/>
                  <a:pt x="205" y="243"/>
                  <a:pt x="196" y="248"/>
                </a:cubicBezTo>
                <a:cubicBezTo>
                  <a:pt x="196" y="248"/>
                  <a:pt x="195" y="248"/>
                  <a:pt x="195" y="248"/>
                </a:cubicBezTo>
                <a:cubicBezTo>
                  <a:pt x="194" y="248"/>
                  <a:pt x="193" y="248"/>
                  <a:pt x="193" y="247"/>
                </a:cubicBezTo>
                <a:cubicBezTo>
                  <a:pt x="192" y="246"/>
                  <a:pt x="193" y="245"/>
                  <a:pt x="194" y="244"/>
                </a:cubicBezTo>
                <a:cubicBezTo>
                  <a:pt x="198" y="241"/>
                  <a:pt x="201" y="239"/>
                  <a:pt x="202" y="237"/>
                </a:cubicBezTo>
                <a:cubicBezTo>
                  <a:pt x="201" y="237"/>
                  <a:pt x="200" y="237"/>
                  <a:pt x="198" y="237"/>
                </a:cubicBezTo>
                <a:cubicBezTo>
                  <a:pt x="194" y="237"/>
                  <a:pt x="190" y="234"/>
                  <a:pt x="190" y="230"/>
                </a:cubicBezTo>
                <a:moveTo>
                  <a:pt x="209" y="199"/>
                </a:moveTo>
                <a:cubicBezTo>
                  <a:pt x="208" y="199"/>
                  <a:pt x="206" y="199"/>
                  <a:pt x="206" y="197"/>
                </a:cubicBezTo>
                <a:cubicBezTo>
                  <a:pt x="205" y="188"/>
                  <a:pt x="205" y="180"/>
                  <a:pt x="205" y="173"/>
                </a:cubicBezTo>
                <a:cubicBezTo>
                  <a:pt x="205" y="168"/>
                  <a:pt x="205" y="165"/>
                  <a:pt x="205" y="161"/>
                </a:cubicBezTo>
                <a:cubicBezTo>
                  <a:pt x="205" y="161"/>
                  <a:pt x="205" y="161"/>
                  <a:pt x="205" y="161"/>
                </a:cubicBezTo>
                <a:cubicBezTo>
                  <a:pt x="205" y="160"/>
                  <a:pt x="206" y="159"/>
                  <a:pt x="208" y="159"/>
                </a:cubicBezTo>
                <a:cubicBezTo>
                  <a:pt x="209" y="159"/>
                  <a:pt x="210" y="161"/>
                  <a:pt x="210" y="162"/>
                </a:cubicBezTo>
                <a:cubicBezTo>
                  <a:pt x="210" y="165"/>
                  <a:pt x="209" y="169"/>
                  <a:pt x="209" y="173"/>
                </a:cubicBezTo>
                <a:cubicBezTo>
                  <a:pt x="209" y="179"/>
                  <a:pt x="210" y="187"/>
                  <a:pt x="211" y="197"/>
                </a:cubicBezTo>
                <a:cubicBezTo>
                  <a:pt x="211" y="198"/>
                  <a:pt x="210" y="199"/>
                  <a:pt x="209" y="199"/>
                </a:cubicBezTo>
                <a:cubicBezTo>
                  <a:pt x="209" y="199"/>
                  <a:pt x="209" y="199"/>
                  <a:pt x="209" y="199"/>
                </a:cubicBezTo>
                <a:moveTo>
                  <a:pt x="210" y="245"/>
                </a:moveTo>
                <a:cubicBezTo>
                  <a:pt x="210" y="244"/>
                  <a:pt x="212" y="243"/>
                  <a:pt x="213" y="243"/>
                </a:cubicBezTo>
                <a:cubicBezTo>
                  <a:pt x="214" y="244"/>
                  <a:pt x="215" y="244"/>
                  <a:pt x="216" y="244"/>
                </a:cubicBezTo>
                <a:cubicBezTo>
                  <a:pt x="216" y="244"/>
                  <a:pt x="216" y="244"/>
                  <a:pt x="216" y="244"/>
                </a:cubicBezTo>
                <a:cubicBezTo>
                  <a:pt x="218" y="244"/>
                  <a:pt x="220" y="243"/>
                  <a:pt x="221" y="243"/>
                </a:cubicBezTo>
                <a:cubicBezTo>
                  <a:pt x="222" y="242"/>
                  <a:pt x="223" y="241"/>
                  <a:pt x="223" y="240"/>
                </a:cubicBezTo>
                <a:cubicBezTo>
                  <a:pt x="223" y="240"/>
                  <a:pt x="223" y="240"/>
                  <a:pt x="223" y="240"/>
                </a:cubicBezTo>
                <a:cubicBezTo>
                  <a:pt x="223" y="238"/>
                  <a:pt x="222" y="238"/>
                  <a:pt x="221" y="237"/>
                </a:cubicBezTo>
                <a:cubicBezTo>
                  <a:pt x="220" y="236"/>
                  <a:pt x="218" y="236"/>
                  <a:pt x="216" y="236"/>
                </a:cubicBezTo>
                <a:cubicBezTo>
                  <a:pt x="216" y="236"/>
                  <a:pt x="215" y="236"/>
                  <a:pt x="215" y="236"/>
                </a:cubicBezTo>
                <a:cubicBezTo>
                  <a:pt x="215" y="236"/>
                  <a:pt x="215" y="236"/>
                  <a:pt x="215" y="236"/>
                </a:cubicBezTo>
                <a:cubicBezTo>
                  <a:pt x="214" y="236"/>
                  <a:pt x="214" y="236"/>
                  <a:pt x="213" y="236"/>
                </a:cubicBezTo>
                <a:cubicBezTo>
                  <a:pt x="212" y="236"/>
                  <a:pt x="212" y="235"/>
                  <a:pt x="212" y="234"/>
                </a:cubicBezTo>
                <a:cubicBezTo>
                  <a:pt x="212" y="226"/>
                  <a:pt x="212" y="226"/>
                  <a:pt x="212" y="226"/>
                </a:cubicBezTo>
                <a:cubicBezTo>
                  <a:pt x="212" y="224"/>
                  <a:pt x="213" y="224"/>
                  <a:pt x="214" y="224"/>
                </a:cubicBezTo>
                <a:cubicBezTo>
                  <a:pt x="223" y="224"/>
                  <a:pt x="223" y="224"/>
                  <a:pt x="223" y="224"/>
                </a:cubicBezTo>
                <a:cubicBezTo>
                  <a:pt x="224" y="224"/>
                  <a:pt x="225" y="224"/>
                  <a:pt x="225" y="226"/>
                </a:cubicBezTo>
                <a:cubicBezTo>
                  <a:pt x="225" y="227"/>
                  <a:pt x="224" y="228"/>
                  <a:pt x="223" y="228"/>
                </a:cubicBezTo>
                <a:cubicBezTo>
                  <a:pt x="217" y="228"/>
                  <a:pt x="217" y="228"/>
                  <a:pt x="217" y="228"/>
                </a:cubicBezTo>
                <a:cubicBezTo>
                  <a:pt x="217" y="232"/>
                  <a:pt x="217" y="232"/>
                  <a:pt x="217" y="232"/>
                </a:cubicBezTo>
                <a:cubicBezTo>
                  <a:pt x="218" y="232"/>
                  <a:pt x="221" y="232"/>
                  <a:pt x="223" y="233"/>
                </a:cubicBezTo>
                <a:cubicBezTo>
                  <a:pt x="225" y="234"/>
                  <a:pt x="227" y="237"/>
                  <a:pt x="227" y="240"/>
                </a:cubicBezTo>
                <a:cubicBezTo>
                  <a:pt x="227" y="240"/>
                  <a:pt x="227" y="240"/>
                  <a:pt x="227" y="241"/>
                </a:cubicBezTo>
                <a:cubicBezTo>
                  <a:pt x="227" y="243"/>
                  <a:pt x="225" y="245"/>
                  <a:pt x="223" y="246"/>
                </a:cubicBezTo>
                <a:cubicBezTo>
                  <a:pt x="221" y="247"/>
                  <a:pt x="219" y="248"/>
                  <a:pt x="216" y="248"/>
                </a:cubicBezTo>
                <a:cubicBezTo>
                  <a:pt x="216" y="248"/>
                  <a:pt x="216" y="248"/>
                  <a:pt x="216" y="248"/>
                </a:cubicBezTo>
                <a:cubicBezTo>
                  <a:pt x="214" y="248"/>
                  <a:pt x="213" y="248"/>
                  <a:pt x="211" y="247"/>
                </a:cubicBezTo>
                <a:cubicBezTo>
                  <a:pt x="210" y="247"/>
                  <a:pt x="210" y="246"/>
                  <a:pt x="210" y="245"/>
                </a:cubicBezTo>
                <a:moveTo>
                  <a:pt x="227" y="208"/>
                </a:moveTo>
                <a:cubicBezTo>
                  <a:pt x="226" y="208"/>
                  <a:pt x="225" y="207"/>
                  <a:pt x="225" y="206"/>
                </a:cubicBezTo>
                <a:cubicBezTo>
                  <a:pt x="225" y="176"/>
                  <a:pt x="225" y="176"/>
                  <a:pt x="225" y="176"/>
                </a:cubicBezTo>
                <a:cubicBezTo>
                  <a:pt x="217" y="176"/>
                  <a:pt x="217" y="176"/>
                  <a:pt x="217" y="176"/>
                </a:cubicBezTo>
                <a:cubicBezTo>
                  <a:pt x="216" y="176"/>
                  <a:pt x="215" y="174"/>
                  <a:pt x="215" y="173"/>
                </a:cubicBezTo>
                <a:cubicBezTo>
                  <a:pt x="215" y="172"/>
                  <a:pt x="216" y="171"/>
                  <a:pt x="217" y="171"/>
                </a:cubicBezTo>
                <a:cubicBezTo>
                  <a:pt x="225" y="171"/>
                  <a:pt x="225" y="171"/>
                  <a:pt x="225" y="171"/>
                </a:cubicBezTo>
                <a:cubicBezTo>
                  <a:pt x="225" y="161"/>
                  <a:pt x="225" y="161"/>
                  <a:pt x="225" y="161"/>
                </a:cubicBezTo>
                <a:cubicBezTo>
                  <a:pt x="217" y="161"/>
                  <a:pt x="217" y="161"/>
                  <a:pt x="217" y="161"/>
                </a:cubicBezTo>
                <a:cubicBezTo>
                  <a:pt x="216" y="161"/>
                  <a:pt x="215" y="160"/>
                  <a:pt x="215" y="159"/>
                </a:cubicBezTo>
                <a:cubicBezTo>
                  <a:pt x="215" y="157"/>
                  <a:pt x="216" y="156"/>
                  <a:pt x="217" y="156"/>
                </a:cubicBezTo>
                <a:cubicBezTo>
                  <a:pt x="225" y="156"/>
                  <a:pt x="225" y="156"/>
                  <a:pt x="225" y="156"/>
                </a:cubicBezTo>
                <a:cubicBezTo>
                  <a:pt x="225" y="147"/>
                  <a:pt x="225" y="147"/>
                  <a:pt x="225" y="147"/>
                </a:cubicBezTo>
                <a:cubicBezTo>
                  <a:pt x="217" y="147"/>
                  <a:pt x="217" y="147"/>
                  <a:pt x="217" y="147"/>
                </a:cubicBezTo>
                <a:cubicBezTo>
                  <a:pt x="216" y="147"/>
                  <a:pt x="215" y="146"/>
                  <a:pt x="215" y="144"/>
                </a:cubicBezTo>
                <a:cubicBezTo>
                  <a:pt x="215" y="143"/>
                  <a:pt x="216" y="142"/>
                  <a:pt x="217" y="142"/>
                </a:cubicBezTo>
                <a:cubicBezTo>
                  <a:pt x="220" y="142"/>
                  <a:pt x="220" y="142"/>
                  <a:pt x="220" y="142"/>
                </a:cubicBezTo>
                <a:cubicBezTo>
                  <a:pt x="220" y="141"/>
                  <a:pt x="220" y="140"/>
                  <a:pt x="220" y="139"/>
                </a:cubicBezTo>
                <a:cubicBezTo>
                  <a:pt x="220" y="136"/>
                  <a:pt x="220" y="131"/>
                  <a:pt x="218" y="125"/>
                </a:cubicBezTo>
                <a:cubicBezTo>
                  <a:pt x="217" y="124"/>
                  <a:pt x="218" y="122"/>
                  <a:pt x="219" y="122"/>
                </a:cubicBezTo>
                <a:cubicBezTo>
                  <a:pt x="220" y="121"/>
                  <a:pt x="222" y="122"/>
                  <a:pt x="222" y="123"/>
                </a:cubicBezTo>
                <a:cubicBezTo>
                  <a:pt x="225" y="130"/>
                  <a:pt x="225" y="135"/>
                  <a:pt x="225" y="139"/>
                </a:cubicBezTo>
                <a:cubicBezTo>
                  <a:pt x="225" y="140"/>
                  <a:pt x="225" y="141"/>
                  <a:pt x="225" y="142"/>
                </a:cubicBezTo>
                <a:cubicBezTo>
                  <a:pt x="230" y="142"/>
                  <a:pt x="230" y="142"/>
                  <a:pt x="230" y="142"/>
                </a:cubicBezTo>
                <a:cubicBezTo>
                  <a:pt x="229" y="141"/>
                  <a:pt x="229" y="140"/>
                  <a:pt x="229" y="139"/>
                </a:cubicBezTo>
                <a:cubicBezTo>
                  <a:pt x="229" y="135"/>
                  <a:pt x="230" y="130"/>
                  <a:pt x="232" y="123"/>
                </a:cubicBezTo>
                <a:cubicBezTo>
                  <a:pt x="233" y="122"/>
                  <a:pt x="234" y="121"/>
                  <a:pt x="236" y="122"/>
                </a:cubicBezTo>
                <a:cubicBezTo>
                  <a:pt x="237" y="122"/>
                  <a:pt x="238" y="124"/>
                  <a:pt x="237" y="125"/>
                </a:cubicBezTo>
                <a:cubicBezTo>
                  <a:pt x="235" y="131"/>
                  <a:pt x="234" y="136"/>
                  <a:pt x="234" y="139"/>
                </a:cubicBezTo>
                <a:cubicBezTo>
                  <a:pt x="234" y="140"/>
                  <a:pt x="234" y="141"/>
                  <a:pt x="234" y="142"/>
                </a:cubicBezTo>
                <a:cubicBezTo>
                  <a:pt x="237" y="142"/>
                  <a:pt x="237" y="142"/>
                  <a:pt x="237" y="142"/>
                </a:cubicBezTo>
                <a:cubicBezTo>
                  <a:pt x="239" y="142"/>
                  <a:pt x="240" y="143"/>
                  <a:pt x="240" y="144"/>
                </a:cubicBezTo>
                <a:cubicBezTo>
                  <a:pt x="240" y="146"/>
                  <a:pt x="239" y="147"/>
                  <a:pt x="237" y="147"/>
                </a:cubicBezTo>
                <a:cubicBezTo>
                  <a:pt x="230" y="147"/>
                  <a:pt x="230" y="147"/>
                  <a:pt x="230" y="147"/>
                </a:cubicBezTo>
                <a:cubicBezTo>
                  <a:pt x="230" y="156"/>
                  <a:pt x="230" y="156"/>
                  <a:pt x="230" y="156"/>
                </a:cubicBezTo>
                <a:cubicBezTo>
                  <a:pt x="237" y="156"/>
                  <a:pt x="237" y="156"/>
                  <a:pt x="237" y="156"/>
                </a:cubicBezTo>
                <a:cubicBezTo>
                  <a:pt x="239" y="156"/>
                  <a:pt x="240" y="157"/>
                  <a:pt x="240" y="159"/>
                </a:cubicBezTo>
                <a:cubicBezTo>
                  <a:pt x="240" y="160"/>
                  <a:pt x="239" y="161"/>
                  <a:pt x="237" y="161"/>
                </a:cubicBezTo>
                <a:cubicBezTo>
                  <a:pt x="230" y="161"/>
                  <a:pt x="230" y="161"/>
                  <a:pt x="230" y="161"/>
                </a:cubicBezTo>
                <a:cubicBezTo>
                  <a:pt x="230" y="171"/>
                  <a:pt x="230" y="171"/>
                  <a:pt x="230" y="171"/>
                </a:cubicBezTo>
                <a:cubicBezTo>
                  <a:pt x="237" y="171"/>
                  <a:pt x="237" y="171"/>
                  <a:pt x="237" y="171"/>
                </a:cubicBezTo>
                <a:cubicBezTo>
                  <a:pt x="239" y="171"/>
                  <a:pt x="240" y="172"/>
                  <a:pt x="240" y="173"/>
                </a:cubicBezTo>
                <a:cubicBezTo>
                  <a:pt x="240" y="174"/>
                  <a:pt x="239" y="176"/>
                  <a:pt x="237" y="176"/>
                </a:cubicBezTo>
                <a:cubicBezTo>
                  <a:pt x="230" y="176"/>
                  <a:pt x="230" y="176"/>
                  <a:pt x="230" y="176"/>
                </a:cubicBezTo>
                <a:cubicBezTo>
                  <a:pt x="230" y="206"/>
                  <a:pt x="230" y="206"/>
                  <a:pt x="230" y="206"/>
                </a:cubicBezTo>
                <a:cubicBezTo>
                  <a:pt x="230" y="207"/>
                  <a:pt x="229" y="208"/>
                  <a:pt x="227" y="208"/>
                </a:cubicBezTo>
                <a:moveTo>
                  <a:pt x="213" y="140"/>
                </a:moveTo>
                <a:cubicBezTo>
                  <a:pt x="213" y="143"/>
                  <a:pt x="213" y="146"/>
                  <a:pt x="212" y="148"/>
                </a:cubicBezTo>
                <a:cubicBezTo>
                  <a:pt x="212" y="150"/>
                  <a:pt x="211" y="150"/>
                  <a:pt x="210" y="150"/>
                </a:cubicBezTo>
                <a:cubicBezTo>
                  <a:pt x="209" y="150"/>
                  <a:pt x="209" y="150"/>
                  <a:pt x="209" y="150"/>
                </a:cubicBezTo>
                <a:cubicBezTo>
                  <a:pt x="208" y="150"/>
                  <a:pt x="207" y="149"/>
                  <a:pt x="208" y="148"/>
                </a:cubicBezTo>
                <a:cubicBezTo>
                  <a:pt x="208" y="145"/>
                  <a:pt x="208" y="142"/>
                  <a:pt x="208" y="140"/>
                </a:cubicBezTo>
                <a:cubicBezTo>
                  <a:pt x="208" y="136"/>
                  <a:pt x="208" y="131"/>
                  <a:pt x="205" y="125"/>
                </a:cubicBezTo>
                <a:cubicBezTo>
                  <a:pt x="205" y="124"/>
                  <a:pt x="206" y="122"/>
                  <a:pt x="207" y="122"/>
                </a:cubicBezTo>
                <a:cubicBezTo>
                  <a:pt x="208" y="121"/>
                  <a:pt x="210" y="122"/>
                  <a:pt x="210" y="123"/>
                </a:cubicBezTo>
                <a:cubicBezTo>
                  <a:pt x="212" y="130"/>
                  <a:pt x="213" y="135"/>
                  <a:pt x="213" y="140"/>
                </a:cubicBezTo>
                <a:moveTo>
                  <a:pt x="205" y="139"/>
                </a:moveTo>
                <a:cubicBezTo>
                  <a:pt x="205" y="142"/>
                  <a:pt x="205" y="145"/>
                  <a:pt x="204" y="147"/>
                </a:cubicBezTo>
                <a:cubicBezTo>
                  <a:pt x="204" y="150"/>
                  <a:pt x="204" y="152"/>
                  <a:pt x="203" y="155"/>
                </a:cubicBezTo>
                <a:cubicBezTo>
                  <a:pt x="202" y="160"/>
                  <a:pt x="202" y="165"/>
                  <a:pt x="202" y="173"/>
                </a:cubicBezTo>
                <a:cubicBezTo>
                  <a:pt x="202" y="181"/>
                  <a:pt x="202" y="191"/>
                  <a:pt x="205" y="205"/>
                </a:cubicBezTo>
                <a:cubicBezTo>
                  <a:pt x="205" y="206"/>
                  <a:pt x="204" y="208"/>
                  <a:pt x="202" y="208"/>
                </a:cubicBezTo>
                <a:cubicBezTo>
                  <a:pt x="202" y="208"/>
                  <a:pt x="202" y="208"/>
                  <a:pt x="202" y="208"/>
                </a:cubicBezTo>
                <a:cubicBezTo>
                  <a:pt x="201" y="208"/>
                  <a:pt x="200" y="207"/>
                  <a:pt x="200" y="206"/>
                </a:cubicBezTo>
                <a:cubicBezTo>
                  <a:pt x="197" y="192"/>
                  <a:pt x="197" y="181"/>
                  <a:pt x="197" y="173"/>
                </a:cubicBezTo>
                <a:cubicBezTo>
                  <a:pt x="197" y="165"/>
                  <a:pt x="197" y="159"/>
                  <a:pt x="198" y="154"/>
                </a:cubicBezTo>
                <a:cubicBezTo>
                  <a:pt x="199" y="151"/>
                  <a:pt x="199" y="149"/>
                  <a:pt x="200" y="146"/>
                </a:cubicBezTo>
                <a:cubicBezTo>
                  <a:pt x="200" y="144"/>
                  <a:pt x="200" y="142"/>
                  <a:pt x="200" y="139"/>
                </a:cubicBezTo>
                <a:cubicBezTo>
                  <a:pt x="200" y="136"/>
                  <a:pt x="200" y="131"/>
                  <a:pt x="198" y="125"/>
                </a:cubicBezTo>
                <a:cubicBezTo>
                  <a:pt x="197" y="124"/>
                  <a:pt x="198" y="122"/>
                  <a:pt x="199" y="122"/>
                </a:cubicBezTo>
                <a:cubicBezTo>
                  <a:pt x="200" y="121"/>
                  <a:pt x="202" y="122"/>
                  <a:pt x="202" y="123"/>
                </a:cubicBezTo>
                <a:cubicBezTo>
                  <a:pt x="204" y="130"/>
                  <a:pt x="205" y="135"/>
                  <a:pt x="205" y="139"/>
                </a:cubicBezTo>
                <a:moveTo>
                  <a:pt x="197" y="140"/>
                </a:moveTo>
                <a:cubicBezTo>
                  <a:pt x="197" y="143"/>
                  <a:pt x="197" y="146"/>
                  <a:pt x="196" y="148"/>
                </a:cubicBezTo>
                <a:cubicBezTo>
                  <a:pt x="196" y="150"/>
                  <a:pt x="195" y="150"/>
                  <a:pt x="194" y="150"/>
                </a:cubicBezTo>
                <a:cubicBezTo>
                  <a:pt x="194" y="150"/>
                  <a:pt x="194" y="150"/>
                  <a:pt x="194" y="150"/>
                </a:cubicBezTo>
                <a:cubicBezTo>
                  <a:pt x="192" y="150"/>
                  <a:pt x="191" y="149"/>
                  <a:pt x="192" y="148"/>
                </a:cubicBezTo>
                <a:cubicBezTo>
                  <a:pt x="192" y="145"/>
                  <a:pt x="192" y="142"/>
                  <a:pt x="192" y="140"/>
                </a:cubicBezTo>
                <a:cubicBezTo>
                  <a:pt x="192" y="136"/>
                  <a:pt x="192" y="131"/>
                  <a:pt x="190" y="125"/>
                </a:cubicBezTo>
                <a:cubicBezTo>
                  <a:pt x="189" y="124"/>
                  <a:pt x="190" y="122"/>
                  <a:pt x="191" y="122"/>
                </a:cubicBezTo>
                <a:cubicBezTo>
                  <a:pt x="192" y="121"/>
                  <a:pt x="194" y="122"/>
                  <a:pt x="194" y="123"/>
                </a:cubicBezTo>
                <a:cubicBezTo>
                  <a:pt x="196" y="130"/>
                  <a:pt x="197" y="135"/>
                  <a:pt x="197" y="140"/>
                </a:cubicBezTo>
                <a:moveTo>
                  <a:pt x="118" y="178"/>
                </a:moveTo>
                <a:cubicBezTo>
                  <a:pt x="118" y="193"/>
                  <a:pt x="121" y="209"/>
                  <a:pt x="130" y="224"/>
                </a:cubicBezTo>
                <a:cubicBezTo>
                  <a:pt x="149" y="259"/>
                  <a:pt x="182" y="276"/>
                  <a:pt x="189" y="280"/>
                </a:cubicBezTo>
                <a:cubicBezTo>
                  <a:pt x="189" y="280"/>
                  <a:pt x="224" y="268"/>
                  <a:pt x="249" y="224"/>
                </a:cubicBezTo>
                <a:cubicBezTo>
                  <a:pt x="257" y="209"/>
                  <a:pt x="260" y="193"/>
                  <a:pt x="261" y="178"/>
                </a:cubicBezTo>
                <a:cubicBezTo>
                  <a:pt x="250" y="174"/>
                  <a:pt x="244" y="166"/>
                  <a:pt x="244" y="158"/>
                </a:cubicBezTo>
                <a:cubicBezTo>
                  <a:pt x="244" y="151"/>
                  <a:pt x="249" y="145"/>
                  <a:pt x="257" y="141"/>
                </a:cubicBezTo>
                <a:cubicBezTo>
                  <a:pt x="253" y="121"/>
                  <a:pt x="246" y="108"/>
                  <a:pt x="246" y="108"/>
                </a:cubicBezTo>
                <a:cubicBezTo>
                  <a:pt x="216" y="118"/>
                  <a:pt x="189" y="94"/>
                  <a:pt x="189" y="94"/>
                </a:cubicBezTo>
                <a:cubicBezTo>
                  <a:pt x="189" y="94"/>
                  <a:pt x="162" y="118"/>
                  <a:pt x="133" y="108"/>
                </a:cubicBezTo>
                <a:cubicBezTo>
                  <a:pt x="133" y="108"/>
                  <a:pt x="126" y="121"/>
                  <a:pt x="122" y="141"/>
                </a:cubicBezTo>
                <a:cubicBezTo>
                  <a:pt x="129" y="145"/>
                  <a:pt x="134" y="151"/>
                  <a:pt x="135" y="158"/>
                </a:cubicBezTo>
                <a:cubicBezTo>
                  <a:pt x="135" y="166"/>
                  <a:pt x="128" y="174"/>
                  <a:pt x="118" y="178"/>
                </a:cubicBezTo>
                <a:moveTo>
                  <a:pt x="126" y="227"/>
                </a:moveTo>
                <a:cubicBezTo>
                  <a:pt x="117" y="211"/>
                  <a:pt x="114" y="194"/>
                  <a:pt x="113" y="178"/>
                </a:cubicBezTo>
                <a:cubicBezTo>
                  <a:pt x="113" y="175"/>
                  <a:pt x="113" y="175"/>
                  <a:pt x="113" y="175"/>
                </a:cubicBezTo>
                <a:cubicBezTo>
                  <a:pt x="116" y="174"/>
                  <a:pt x="116" y="174"/>
                  <a:pt x="116" y="174"/>
                </a:cubicBezTo>
                <a:cubicBezTo>
                  <a:pt x="121" y="172"/>
                  <a:pt x="124" y="169"/>
                  <a:pt x="127" y="167"/>
                </a:cubicBezTo>
                <a:cubicBezTo>
                  <a:pt x="129" y="164"/>
                  <a:pt x="130" y="161"/>
                  <a:pt x="130" y="159"/>
                </a:cubicBezTo>
                <a:cubicBezTo>
                  <a:pt x="130" y="158"/>
                  <a:pt x="130" y="158"/>
                  <a:pt x="130" y="158"/>
                </a:cubicBezTo>
                <a:cubicBezTo>
                  <a:pt x="130" y="156"/>
                  <a:pt x="129" y="154"/>
                  <a:pt x="128" y="151"/>
                </a:cubicBezTo>
                <a:cubicBezTo>
                  <a:pt x="126" y="149"/>
                  <a:pt x="123" y="147"/>
                  <a:pt x="120" y="146"/>
                </a:cubicBezTo>
                <a:cubicBezTo>
                  <a:pt x="116" y="144"/>
                  <a:pt x="116" y="144"/>
                  <a:pt x="116" y="144"/>
                </a:cubicBezTo>
                <a:cubicBezTo>
                  <a:pt x="117" y="140"/>
                  <a:pt x="117" y="140"/>
                  <a:pt x="117" y="140"/>
                </a:cubicBezTo>
                <a:cubicBezTo>
                  <a:pt x="122" y="120"/>
                  <a:pt x="129" y="106"/>
                  <a:pt x="129" y="106"/>
                </a:cubicBezTo>
                <a:cubicBezTo>
                  <a:pt x="130" y="102"/>
                  <a:pt x="130" y="102"/>
                  <a:pt x="130" y="102"/>
                </a:cubicBezTo>
                <a:cubicBezTo>
                  <a:pt x="134" y="103"/>
                  <a:pt x="134" y="103"/>
                  <a:pt x="134" y="103"/>
                </a:cubicBezTo>
                <a:cubicBezTo>
                  <a:pt x="139" y="105"/>
                  <a:pt x="145" y="106"/>
                  <a:pt x="150" y="106"/>
                </a:cubicBezTo>
                <a:cubicBezTo>
                  <a:pt x="150" y="106"/>
                  <a:pt x="150" y="106"/>
                  <a:pt x="150" y="106"/>
                </a:cubicBezTo>
                <a:cubicBezTo>
                  <a:pt x="169" y="106"/>
                  <a:pt x="185" y="91"/>
                  <a:pt x="187" y="90"/>
                </a:cubicBezTo>
                <a:cubicBezTo>
                  <a:pt x="187" y="90"/>
                  <a:pt x="187" y="90"/>
                  <a:pt x="187" y="90"/>
                </a:cubicBezTo>
                <a:cubicBezTo>
                  <a:pt x="189" y="88"/>
                  <a:pt x="189" y="88"/>
                  <a:pt x="189" y="88"/>
                </a:cubicBezTo>
                <a:cubicBezTo>
                  <a:pt x="192" y="90"/>
                  <a:pt x="192" y="90"/>
                  <a:pt x="192" y="90"/>
                </a:cubicBezTo>
                <a:cubicBezTo>
                  <a:pt x="192" y="90"/>
                  <a:pt x="192" y="90"/>
                  <a:pt x="192" y="90"/>
                </a:cubicBezTo>
                <a:cubicBezTo>
                  <a:pt x="194" y="91"/>
                  <a:pt x="210" y="106"/>
                  <a:pt x="229" y="106"/>
                </a:cubicBezTo>
                <a:cubicBezTo>
                  <a:pt x="234" y="106"/>
                  <a:pt x="239" y="105"/>
                  <a:pt x="245" y="103"/>
                </a:cubicBezTo>
                <a:cubicBezTo>
                  <a:pt x="248" y="102"/>
                  <a:pt x="248" y="102"/>
                  <a:pt x="248" y="102"/>
                </a:cubicBezTo>
                <a:cubicBezTo>
                  <a:pt x="250" y="106"/>
                  <a:pt x="250" y="106"/>
                  <a:pt x="250" y="106"/>
                </a:cubicBezTo>
                <a:cubicBezTo>
                  <a:pt x="250" y="106"/>
                  <a:pt x="256" y="119"/>
                  <a:pt x="261" y="137"/>
                </a:cubicBezTo>
                <a:cubicBezTo>
                  <a:pt x="261" y="138"/>
                  <a:pt x="261" y="138"/>
                  <a:pt x="261" y="139"/>
                </a:cubicBezTo>
                <a:cubicBezTo>
                  <a:pt x="261" y="139"/>
                  <a:pt x="261" y="139"/>
                  <a:pt x="261" y="139"/>
                </a:cubicBezTo>
                <a:cubicBezTo>
                  <a:pt x="261" y="140"/>
                  <a:pt x="261" y="140"/>
                  <a:pt x="261" y="140"/>
                </a:cubicBezTo>
                <a:cubicBezTo>
                  <a:pt x="261" y="140"/>
                  <a:pt x="261" y="140"/>
                  <a:pt x="261" y="140"/>
                </a:cubicBezTo>
                <a:cubicBezTo>
                  <a:pt x="262" y="142"/>
                  <a:pt x="262" y="142"/>
                  <a:pt x="262" y="142"/>
                </a:cubicBezTo>
                <a:cubicBezTo>
                  <a:pt x="262" y="144"/>
                  <a:pt x="262" y="144"/>
                  <a:pt x="262" y="144"/>
                </a:cubicBezTo>
                <a:cubicBezTo>
                  <a:pt x="259" y="146"/>
                  <a:pt x="259" y="146"/>
                  <a:pt x="259" y="146"/>
                </a:cubicBezTo>
                <a:cubicBezTo>
                  <a:pt x="255" y="147"/>
                  <a:pt x="253" y="149"/>
                  <a:pt x="251" y="151"/>
                </a:cubicBezTo>
                <a:cubicBezTo>
                  <a:pt x="249" y="154"/>
                  <a:pt x="248" y="156"/>
                  <a:pt x="248" y="158"/>
                </a:cubicBezTo>
                <a:cubicBezTo>
                  <a:pt x="248" y="159"/>
                  <a:pt x="248" y="159"/>
                  <a:pt x="248" y="159"/>
                </a:cubicBezTo>
                <a:cubicBezTo>
                  <a:pt x="248" y="161"/>
                  <a:pt x="249" y="164"/>
                  <a:pt x="252" y="167"/>
                </a:cubicBezTo>
                <a:cubicBezTo>
                  <a:pt x="254" y="169"/>
                  <a:pt x="258" y="172"/>
                  <a:pt x="262" y="174"/>
                </a:cubicBezTo>
                <a:cubicBezTo>
                  <a:pt x="265" y="175"/>
                  <a:pt x="265" y="175"/>
                  <a:pt x="265" y="175"/>
                </a:cubicBezTo>
                <a:cubicBezTo>
                  <a:pt x="265" y="177"/>
                  <a:pt x="265" y="177"/>
                  <a:pt x="265" y="177"/>
                </a:cubicBezTo>
                <a:cubicBezTo>
                  <a:pt x="265" y="178"/>
                  <a:pt x="265" y="178"/>
                  <a:pt x="265" y="178"/>
                </a:cubicBezTo>
                <a:cubicBezTo>
                  <a:pt x="265" y="194"/>
                  <a:pt x="261" y="211"/>
                  <a:pt x="252" y="227"/>
                </a:cubicBezTo>
                <a:cubicBezTo>
                  <a:pt x="232" y="263"/>
                  <a:pt x="199" y="280"/>
                  <a:pt x="191" y="284"/>
                </a:cubicBezTo>
                <a:cubicBezTo>
                  <a:pt x="189" y="284"/>
                  <a:pt x="189" y="284"/>
                  <a:pt x="189" y="284"/>
                </a:cubicBezTo>
                <a:cubicBezTo>
                  <a:pt x="188" y="284"/>
                  <a:pt x="188" y="284"/>
                  <a:pt x="188" y="284"/>
                </a:cubicBezTo>
                <a:cubicBezTo>
                  <a:pt x="180" y="280"/>
                  <a:pt x="147" y="263"/>
                  <a:pt x="126" y="227"/>
                </a:cubicBezTo>
                <a:moveTo>
                  <a:pt x="122" y="230"/>
                </a:moveTo>
                <a:cubicBezTo>
                  <a:pt x="143" y="268"/>
                  <a:pt x="177" y="285"/>
                  <a:pt x="185" y="289"/>
                </a:cubicBezTo>
                <a:cubicBezTo>
                  <a:pt x="189" y="291"/>
                  <a:pt x="189" y="291"/>
                  <a:pt x="189" y="291"/>
                </a:cubicBezTo>
                <a:cubicBezTo>
                  <a:pt x="193" y="289"/>
                  <a:pt x="193" y="289"/>
                  <a:pt x="193" y="289"/>
                </a:cubicBezTo>
                <a:cubicBezTo>
                  <a:pt x="202" y="285"/>
                  <a:pt x="236" y="268"/>
                  <a:pt x="257" y="230"/>
                </a:cubicBezTo>
                <a:cubicBezTo>
                  <a:pt x="266" y="213"/>
                  <a:pt x="270" y="195"/>
                  <a:pt x="271" y="178"/>
                </a:cubicBezTo>
                <a:cubicBezTo>
                  <a:pt x="271" y="178"/>
                  <a:pt x="271" y="178"/>
                  <a:pt x="271" y="178"/>
                </a:cubicBezTo>
                <a:cubicBezTo>
                  <a:pt x="271" y="178"/>
                  <a:pt x="271" y="178"/>
                  <a:pt x="271" y="178"/>
                </a:cubicBezTo>
                <a:cubicBezTo>
                  <a:pt x="271" y="171"/>
                  <a:pt x="271" y="171"/>
                  <a:pt x="271" y="171"/>
                </a:cubicBezTo>
                <a:cubicBezTo>
                  <a:pt x="271" y="171"/>
                  <a:pt x="261" y="168"/>
                  <a:pt x="259" y="166"/>
                </a:cubicBezTo>
                <a:cubicBezTo>
                  <a:pt x="254" y="163"/>
                  <a:pt x="253" y="160"/>
                  <a:pt x="255" y="155"/>
                </a:cubicBezTo>
                <a:cubicBezTo>
                  <a:pt x="257" y="151"/>
                  <a:pt x="268" y="147"/>
                  <a:pt x="268" y="147"/>
                </a:cubicBezTo>
                <a:cubicBezTo>
                  <a:pt x="267" y="139"/>
                  <a:pt x="267" y="139"/>
                  <a:pt x="267" y="139"/>
                </a:cubicBezTo>
                <a:cubicBezTo>
                  <a:pt x="266" y="138"/>
                  <a:pt x="266" y="138"/>
                  <a:pt x="266" y="137"/>
                </a:cubicBezTo>
                <a:cubicBezTo>
                  <a:pt x="266" y="137"/>
                  <a:pt x="266" y="137"/>
                  <a:pt x="266" y="137"/>
                </a:cubicBezTo>
                <a:cubicBezTo>
                  <a:pt x="262" y="117"/>
                  <a:pt x="255" y="103"/>
                  <a:pt x="255" y="103"/>
                </a:cubicBezTo>
                <a:cubicBezTo>
                  <a:pt x="251" y="95"/>
                  <a:pt x="251" y="95"/>
                  <a:pt x="251" y="95"/>
                </a:cubicBezTo>
                <a:cubicBezTo>
                  <a:pt x="243" y="98"/>
                  <a:pt x="243" y="98"/>
                  <a:pt x="243" y="98"/>
                </a:cubicBezTo>
                <a:cubicBezTo>
                  <a:pt x="238" y="100"/>
                  <a:pt x="233" y="100"/>
                  <a:pt x="229" y="100"/>
                </a:cubicBezTo>
                <a:cubicBezTo>
                  <a:pt x="211" y="100"/>
                  <a:pt x="196" y="86"/>
                  <a:pt x="195" y="85"/>
                </a:cubicBezTo>
                <a:cubicBezTo>
                  <a:pt x="189" y="81"/>
                  <a:pt x="189" y="81"/>
                  <a:pt x="189" y="81"/>
                </a:cubicBezTo>
                <a:cubicBezTo>
                  <a:pt x="184" y="85"/>
                  <a:pt x="184" y="85"/>
                  <a:pt x="184" y="85"/>
                </a:cubicBezTo>
                <a:cubicBezTo>
                  <a:pt x="184" y="85"/>
                  <a:pt x="184" y="85"/>
                  <a:pt x="184" y="85"/>
                </a:cubicBezTo>
                <a:cubicBezTo>
                  <a:pt x="183" y="86"/>
                  <a:pt x="167" y="100"/>
                  <a:pt x="150" y="100"/>
                </a:cubicBezTo>
                <a:cubicBezTo>
                  <a:pt x="145" y="100"/>
                  <a:pt x="140" y="100"/>
                  <a:pt x="136" y="98"/>
                </a:cubicBezTo>
                <a:cubicBezTo>
                  <a:pt x="128" y="95"/>
                  <a:pt x="128" y="95"/>
                  <a:pt x="128" y="95"/>
                </a:cubicBezTo>
                <a:cubicBezTo>
                  <a:pt x="124" y="103"/>
                  <a:pt x="124" y="103"/>
                  <a:pt x="124" y="103"/>
                </a:cubicBezTo>
                <a:cubicBezTo>
                  <a:pt x="124" y="103"/>
                  <a:pt x="117" y="118"/>
                  <a:pt x="112" y="139"/>
                </a:cubicBezTo>
                <a:cubicBezTo>
                  <a:pt x="110" y="147"/>
                  <a:pt x="110" y="147"/>
                  <a:pt x="110" y="147"/>
                </a:cubicBezTo>
                <a:cubicBezTo>
                  <a:pt x="110" y="147"/>
                  <a:pt x="121" y="151"/>
                  <a:pt x="123" y="155"/>
                </a:cubicBezTo>
                <a:cubicBezTo>
                  <a:pt x="126" y="160"/>
                  <a:pt x="124" y="163"/>
                  <a:pt x="120" y="166"/>
                </a:cubicBezTo>
                <a:cubicBezTo>
                  <a:pt x="117" y="168"/>
                  <a:pt x="108" y="171"/>
                  <a:pt x="108" y="171"/>
                </a:cubicBezTo>
                <a:cubicBezTo>
                  <a:pt x="108" y="178"/>
                  <a:pt x="108" y="178"/>
                  <a:pt x="108" y="178"/>
                </a:cubicBezTo>
                <a:cubicBezTo>
                  <a:pt x="109" y="195"/>
                  <a:pt x="112" y="213"/>
                  <a:pt x="122" y="230"/>
                </a:cubicBezTo>
                <a:moveTo>
                  <a:pt x="120" y="291"/>
                </a:moveTo>
                <a:cubicBezTo>
                  <a:pt x="121" y="291"/>
                  <a:pt x="122" y="290"/>
                  <a:pt x="122" y="290"/>
                </a:cubicBezTo>
                <a:cubicBezTo>
                  <a:pt x="122" y="290"/>
                  <a:pt x="122" y="290"/>
                  <a:pt x="122" y="290"/>
                </a:cubicBezTo>
                <a:cubicBezTo>
                  <a:pt x="123" y="290"/>
                  <a:pt x="123" y="291"/>
                  <a:pt x="122" y="291"/>
                </a:cubicBezTo>
                <a:cubicBezTo>
                  <a:pt x="120" y="291"/>
                  <a:pt x="120" y="291"/>
                  <a:pt x="120" y="291"/>
                </a:cubicBezTo>
                <a:moveTo>
                  <a:pt x="91" y="298"/>
                </a:moveTo>
                <a:cubicBezTo>
                  <a:pt x="89" y="299"/>
                  <a:pt x="92" y="303"/>
                  <a:pt x="94" y="304"/>
                </a:cubicBezTo>
                <a:cubicBezTo>
                  <a:pt x="96" y="305"/>
                  <a:pt x="98" y="304"/>
                  <a:pt x="100" y="304"/>
                </a:cubicBezTo>
                <a:cubicBezTo>
                  <a:pt x="102" y="304"/>
                  <a:pt x="104" y="304"/>
                  <a:pt x="106" y="302"/>
                </a:cubicBezTo>
                <a:cubicBezTo>
                  <a:pt x="108" y="301"/>
                  <a:pt x="110" y="300"/>
                  <a:pt x="111" y="299"/>
                </a:cubicBezTo>
                <a:cubicBezTo>
                  <a:pt x="112" y="298"/>
                  <a:pt x="113" y="297"/>
                  <a:pt x="113" y="297"/>
                </a:cubicBezTo>
                <a:cubicBezTo>
                  <a:pt x="115" y="295"/>
                  <a:pt x="117" y="294"/>
                  <a:pt x="117" y="294"/>
                </a:cubicBezTo>
                <a:cubicBezTo>
                  <a:pt x="117" y="294"/>
                  <a:pt x="114" y="301"/>
                  <a:pt x="112" y="304"/>
                </a:cubicBezTo>
                <a:cubicBezTo>
                  <a:pt x="111" y="307"/>
                  <a:pt x="110" y="312"/>
                  <a:pt x="112" y="314"/>
                </a:cubicBezTo>
                <a:cubicBezTo>
                  <a:pt x="113" y="315"/>
                  <a:pt x="116" y="315"/>
                  <a:pt x="116" y="316"/>
                </a:cubicBezTo>
                <a:cubicBezTo>
                  <a:pt x="117" y="316"/>
                  <a:pt x="120" y="317"/>
                  <a:pt x="122" y="317"/>
                </a:cubicBezTo>
                <a:cubicBezTo>
                  <a:pt x="123" y="318"/>
                  <a:pt x="124" y="317"/>
                  <a:pt x="123" y="316"/>
                </a:cubicBezTo>
                <a:cubicBezTo>
                  <a:pt x="122" y="316"/>
                  <a:pt x="122" y="315"/>
                  <a:pt x="121" y="315"/>
                </a:cubicBezTo>
                <a:cubicBezTo>
                  <a:pt x="119" y="314"/>
                  <a:pt x="117" y="312"/>
                  <a:pt x="117" y="312"/>
                </a:cubicBezTo>
                <a:cubicBezTo>
                  <a:pt x="117" y="312"/>
                  <a:pt x="117" y="310"/>
                  <a:pt x="117" y="309"/>
                </a:cubicBezTo>
                <a:cubicBezTo>
                  <a:pt x="117" y="308"/>
                  <a:pt x="118" y="302"/>
                  <a:pt x="118" y="300"/>
                </a:cubicBezTo>
                <a:cubicBezTo>
                  <a:pt x="118" y="298"/>
                  <a:pt x="119" y="294"/>
                  <a:pt x="119" y="294"/>
                </a:cubicBezTo>
                <a:cubicBezTo>
                  <a:pt x="119" y="294"/>
                  <a:pt x="121" y="293"/>
                  <a:pt x="125" y="294"/>
                </a:cubicBezTo>
                <a:cubicBezTo>
                  <a:pt x="128" y="295"/>
                  <a:pt x="128" y="294"/>
                  <a:pt x="129" y="294"/>
                </a:cubicBezTo>
                <a:cubicBezTo>
                  <a:pt x="129" y="293"/>
                  <a:pt x="129" y="293"/>
                  <a:pt x="128" y="293"/>
                </a:cubicBezTo>
                <a:cubicBezTo>
                  <a:pt x="127" y="292"/>
                  <a:pt x="125" y="291"/>
                  <a:pt x="125" y="290"/>
                </a:cubicBezTo>
                <a:cubicBezTo>
                  <a:pt x="125" y="290"/>
                  <a:pt x="124" y="290"/>
                  <a:pt x="124" y="290"/>
                </a:cubicBezTo>
                <a:cubicBezTo>
                  <a:pt x="123" y="290"/>
                  <a:pt x="123" y="289"/>
                  <a:pt x="123" y="289"/>
                </a:cubicBezTo>
                <a:cubicBezTo>
                  <a:pt x="123" y="289"/>
                  <a:pt x="123" y="289"/>
                  <a:pt x="123" y="289"/>
                </a:cubicBezTo>
                <a:cubicBezTo>
                  <a:pt x="123" y="288"/>
                  <a:pt x="123" y="287"/>
                  <a:pt x="123" y="287"/>
                </a:cubicBezTo>
                <a:cubicBezTo>
                  <a:pt x="124" y="288"/>
                  <a:pt x="127" y="288"/>
                  <a:pt x="128" y="288"/>
                </a:cubicBezTo>
                <a:cubicBezTo>
                  <a:pt x="130" y="288"/>
                  <a:pt x="133" y="288"/>
                  <a:pt x="134" y="288"/>
                </a:cubicBezTo>
                <a:cubicBezTo>
                  <a:pt x="135" y="287"/>
                  <a:pt x="135" y="288"/>
                  <a:pt x="137" y="287"/>
                </a:cubicBezTo>
                <a:cubicBezTo>
                  <a:pt x="138" y="287"/>
                  <a:pt x="137" y="287"/>
                  <a:pt x="138" y="287"/>
                </a:cubicBezTo>
                <a:cubicBezTo>
                  <a:pt x="139" y="286"/>
                  <a:pt x="139" y="286"/>
                  <a:pt x="138" y="285"/>
                </a:cubicBezTo>
                <a:cubicBezTo>
                  <a:pt x="138" y="285"/>
                  <a:pt x="137" y="284"/>
                  <a:pt x="136" y="284"/>
                </a:cubicBezTo>
                <a:cubicBezTo>
                  <a:pt x="136" y="283"/>
                  <a:pt x="134" y="283"/>
                  <a:pt x="134" y="283"/>
                </a:cubicBezTo>
                <a:cubicBezTo>
                  <a:pt x="133" y="282"/>
                  <a:pt x="134" y="282"/>
                  <a:pt x="132" y="282"/>
                </a:cubicBezTo>
                <a:cubicBezTo>
                  <a:pt x="131" y="282"/>
                  <a:pt x="129" y="281"/>
                  <a:pt x="127" y="281"/>
                </a:cubicBezTo>
                <a:cubicBezTo>
                  <a:pt x="125" y="280"/>
                  <a:pt x="125" y="280"/>
                  <a:pt x="124" y="280"/>
                </a:cubicBezTo>
                <a:cubicBezTo>
                  <a:pt x="124" y="279"/>
                  <a:pt x="124" y="279"/>
                  <a:pt x="123" y="279"/>
                </a:cubicBezTo>
                <a:cubicBezTo>
                  <a:pt x="122" y="279"/>
                  <a:pt x="122" y="280"/>
                  <a:pt x="122" y="281"/>
                </a:cubicBezTo>
                <a:cubicBezTo>
                  <a:pt x="122" y="281"/>
                  <a:pt x="122" y="282"/>
                  <a:pt x="122" y="282"/>
                </a:cubicBezTo>
                <a:cubicBezTo>
                  <a:pt x="122" y="283"/>
                  <a:pt x="122" y="284"/>
                  <a:pt x="122" y="284"/>
                </a:cubicBezTo>
                <a:cubicBezTo>
                  <a:pt x="122" y="284"/>
                  <a:pt x="122" y="284"/>
                  <a:pt x="121" y="283"/>
                </a:cubicBezTo>
                <a:cubicBezTo>
                  <a:pt x="121" y="283"/>
                  <a:pt x="120" y="284"/>
                  <a:pt x="120" y="284"/>
                </a:cubicBezTo>
                <a:cubicBezTo>
                  <a:pt x="119" y="285"/>
                  <a:pt x="118" y="286"/>
                  <a:pt x="118" y="287"/>
                </a:cubicBezTo>
                <a:cubicBezTo>
                  <a:pt x="117" y="287"/>
                  <a:pt x="117" y="288"/>
                  <a:pt x="116" y="288"/>
                </a:cubicBezTo>
                <a:cubicBezTo>
                  <a:pt x="116" y="289"/>
                  <a:pt x="114" y="290"/>
                  <a:pt x="114" y="290"/>
                </a:cubicBezTo>
                <a:cubicBezTo>
                  <a:pt x="113" y="291"/>
                  <a:pt x="105" y="289"/>
                  <a:pt x="104" y="289"/>
                </a:cubicBezTo>
                <a:cubicBezTo>
                  <a:pt x="103" y="289"/>
                  <a:pt x="102" y="286"/>
                  <a:pt x="102" y="286"/>
                </a:cubicBezTo>
                <a:cubicBezTo>
                  <a:pt x="100" y="287"/>
                  <a:pt x="99" y="290"/>
                  <a:pt x="100" y="291"/>
                </a:cubicBezTo>
                <a:cubicBezTo>
                  <a:pt x="100" y="292"/>
                  <a:pt x="100" y="293"/>
                  <a:pt x="100" y="294"/>
                </a:cubicBezTo>
                <a:cubicBezTo>
                  <a:pt x="101" y="295"/>
                  <a:pt x="103" y="296"/>
                  <a:pt x="105" y="296"/>
                </a:cubicBezTo>
                <a:cubicBezTo>
                  <a:pt x="107" y="295"/>
                  <a:pt x="111" y="294"/>
                  <a:pt x="111" y="294"/>
                </a:cubicBezTo>
                <a:cubicBezTo>
                  <a:pt x="109" y="296"/>
                  <a:pt x="108" y="297"/>
                  <a:pt x="103" y="300"/>
                </a:cubicBezTo>
                <a:cubicBezTo>
                  <a:pt x="98" y="303"/>
                  <a:pt x="96" y="301"/>
                  <a:pt x="94" y="300"/>
                </a:cubicBezTo>
                <a:cubicBezTo>
                  <a:pt x="93" y="300"/>
                  <a:pt x="91" y="298"/>
                  <a:pt x="91" y="298"/>
                </a:cubicBezTo>
                <a:moveTo>
                  <a:pt x="56" y="256"/>
                </a:moveTo>
                <a:cubicBezTo>
                  <a:pt x="51" y="259"/>
                  <a:pt x="51" y="259"/>
                  <a:pt x="51" y="259"/>
                </a:cubicBezTo>
                <a:cubicBezTo>
                  <a:pt x="53" y="264"/>
                  <a:pt x="56" y="268"/>
                  <a:pt x="59" y="273"/>
                </a:cubicBezTo>
                <a:cubicBezTo>
                  <a:pt x="64" y="270"/>
                  <a:pt x="64" y="270"/>
                  <a:pt x="64" y="270"/>
                </a:cubicBezTo>
                <a:cubicBezTo>
                  <a:pt x="61" y="265"/>
                  <a:pt x="61" y="265"/>
                  <a:pt x="61" y="265"/>
                </a:cubicBezTo>
                <a:cubicBezTo>
                  <a:pt x="78" y="256"/>
                  <a:pt x="78" y="256"/>
                  <a:pt x="78" y="256"/>
                </a:cubicBezTo>
                <a:cubicBezTo>
                  <a:pt x="77" y="254"/>
                  <a:pt x="76" y="253"/>
                  <a:pt x="75" y="251"/>
                </a:cubicBezTo>
                <a:cubicBezTo>
                  <a:pt x="58" y="261"/>
                  <a:pt x="58" y="261"/>
                  <a:pt x="58" y="261"/>
                </a:cubicBezTo>
                <a:lnTo>
                  <a:pt x="56" y="256"/>
                </a:lnTo>
                <a:close/>
                <a:moveTo>
                  <a:pt x="70" y="241"/>
                </a:moveTo>
                <a:cubicBezTo>
                  <a:pt x="47" y="251"/>
                  <a:pt x="47" y="251"/>
                  <a:pt x="47" y="251"/>
                </a:cubicBezTo>
                <a:cubicBezTo>
                  <a:pt x="48" y="253"/>
                  <a:pt x="49" y="254"/>
                  <a:pt x="50" y="256"/>
                </a:cubicBezTo>
                <a:cubicBezTo>
                  <a:pt x="72" y="246"/>
                  <a:pt x="72" y="246"/>
                  <a:pt x="72" y="246"/>
                </a:cubicBezTo>
                <a:cubicBezTo>
                  <a:pt x="72" y="244"/>
                  <a:pt x="71" y="242"/>
                  <a:pt x="70" y="241"/>
                </a:cubicBezTo>
                <a:moveTo>
                  <a:pt x="57" y="236"/>
                </a:moveTo>
                <a:cubicBezTo>
                  <a:pt x="52" y="236"/>
                  <a:pt x="52" y="236"/>
                  <a:pt x="52" y="236"/>
                </a:cubicBezTo>
                <a:cubicBezTo>
                  <a:pt x="51" y="236"/>
                  <a:pt x="49" y="237"/>
                  <a:pt x="47" y="237"/>
                </a:cubicBezTo>
                <a:cubicBezTo>
                  <a:pt x="47" y="237"/>
                  <a:pt x="47" y="237"/>
                  <a:pt x="47" y="237"/>
                </a:cubicBezTo>
                <a:cubicBezTo>
                  <a:pt x="49" y="236"/>
                  <a:pt x="50" y="235"/>
                  <a:pt x="52" y="234"/>
                </a:cubicBezTo>
                <a:cubicBezTo>
                  <a:pt x="56" y="232"/>
                  <a:pt x="56" y="232"/>
                  <a:pt x="56" y="232"/>
                </a:cubicBezTo>
                <a:lnTo>
                  <a:pt x="57" y="236"/>
                </a:lnTo>
                <a:close/>
                <a:moveTo>
                  <a:pt x="64" y="221"/>
                </a:moveTo>
                <a:cubicBezTo>
                  <a:pt x="41" y="235"/>
                  <a:pt x="41" y="235"/>
                  <a:pt x="41" y="235"/>
                </a:cubicBezTo>
                <a:cubicBezTo>
                  <a:pt x="42" y="237"/>
                  <a:pt x="43" y="239"/>
                  <a:pt x="44" y="242"/>
                </a:cubicBezTo>
                <a:cubicBezTo>
                  <a:pt x="70" y="239"/>
                  <a:pt x="70" y="239"/>
                  <a:pt x="70" y="239"/>
                </a:cubicBezTo>
                <a:cubicBezTo>
                  <a:pt x="69" y="238"/>
                  <a:pt x="68" y="236"/>
                  <a:pt x="68" y="234"/>
                </a:cubicBezTo>
                <a:cubicBezTo>
                  <a:pt x="62" y="235"/>
                  <a:pt x="62" y="235"/>
                  <a:pt x="62" y="235"/>
                </a:cubicBezTo>
                <a:cubicBezTo>
                  <a:pt x="60" y="230"/>
                  <a:pt x="60" y="230"/>
                  <a:pt x="60" y="230"/>
                </a:cubicBezTo>
                <a:cubicBezTo>
                  <a:pt x="65" y="227"/>
                  <a:pt x="65" y="227"/>
                  <a:pt x="65" y="227"/>
                </a:cubicBezTo>
                <a:cubicBezTo>
                  <a:pt x="65" y="225"/>
                  <a:pt x="64" y="223"/>
                  <a:pt x="64" y="221"/>
                </a:cubicBezTo>
                <a:moveTo>
                  <a:pt x="60" y="202"/>
                </a:moveTo>
                <a:cubicBezTo>
                  <a:pt x="36" y="206"/>
                  <a:pt x="36" y="206"/>
                  <a:pt x="36" y="206"/>
                </a:cubicBezTo>
                <a:cubicBezTo>
                  <a:pt x="36" y="208"/>
                  <a:pt x="36" y="210"/>
                  <a:pt x="36" y="211"/>
                </a:cubicBezTo>
                <a:cubicBezTo>
                  <a:pt x="42" y="210"/>
                  <a:pt x="42" y="210"/>
                  <a:pt x="42" y="210"/>
                </a:cubicBezTo>
                <a:cubicBezTo>
                  <a:pt x="46" y="210"/>
                  <a:pt x="49" y="209"/>
                  <a:pt x="53" y="208"/>
                </a:cubicBezTo>
                <a:cubicBezTo>
                  <a:pt x="53" y="208"/>
                  <a:pt x="53" y="208"/>
                  <a:pt x="53" y="208"/>
                </a:cubicBezTo>
                <a:cubicBezTo>
                  <a:pt x="50" y="210"/>
                  <a:pt x="47" y="211"/>
                  <a:pt x="44" y="213"/>
                </a:cubicBezTo>
                <a:cubicBezTo>
                  <a:pt x="37" y="217"/>
                  <a:pt x="37" y="217"/>
                  <a:pt x="37" y="217"/>
                </a:cubicBezTo>
                <a:cubicBezTo>
                  <a:pt x="37" y="218"/>
                  <a:pt x="37" y="218"/>
                  <a:pt x="37" y="218"/>
                </a:cubicBezTo>
                <a:cubicBezTo>
                  <a:pt x="38" y="220"/>
                  <a:pt x="38" y="222"/>
                  <a:pt x="38" y="224"/>
                </a:cubicBezTo>
                <a:cubicBezTo>
                  <a:pt x="63" y="219"/>
                  <a:pt x="63" y="219"/>
                  <a:pt x="63" y="219"/>
                </a:cubicBezTo>
                <a:cubicBezTo>
                  <a:pt x="63" y="218"/>
                  <a:pt x="62" y="216"/>
                  <a:pt x="62" y="215"/>
                </a:cubicBezTo>
                <a:cubicBezTo>
                  <a:pt x="56" y="216"/>
                  <a:pt x="56" y="216"/>
                  <a:pt x="56" y="216"/>
                </a:cubicBezTo>
                <a:cubicBezTo>
                  <a:pt x="52" y="216"/>
                  <a:pt x="48" y="217"/>
                  <a:pt x="45" y="218"/>
                </a:cubicBezTo>
                <a:cubicBezTo>
                  <a:pt x="45" y="218"/>
                  <a:pt x="45" y="218"/>
                  <a:pt x="45" y="218"/>
                </a:cubicBezTo>
                <a:cubicBezTo>
                  <a:pt x="48" y="216"/>
                  <a:pt x="51" y="214"/>
                  <a:pt x="54" y="213"/>
                </a:cubicBezTo>
                <a:cubicBezTo>
                  <a:pt x="61" y="208"/>
                  <a:pt x="61" y="208"/>
                  <a:pt x="61" y="208"/>
                </a:cubicBezTo>
                <a:cubicBezTo>
                  <a:pt x="61" y="206"/>
                  <a:pt x="61" y="204"/>
                  <a:pt x="60" y="202"/>
                </a:cubicBezTo>
                <a:moveTo>
                  <a:pt x="50" y="190"/>
                </a:moveTo>
                <a:cubicBezTo>
                  <a:pt x="35" y="191"/>
                  <a:pt x="35" y="191"/>
                  <a:pt x="35" y="191"/>
                </a:cubicBezTo>
                <a:cubicBezTo>
                  <a:pt x="35" y="193"/>
                  <a:pt x="35" y="195"/>
                  <a:pt x="35" y="196"/>
                </a:cubicBezTo>
                <a:cubicBezTo>
                  <a:pt x="50" y="196"/>
                  <a:pt x="50" y="196"/>
                  <a:pt x="50" y="196"/>
                </a:cubicBezTo>
                <a:cubicBezTo>
                  <a:pt x="54" y="196"/>
                  <a:pt x="55" y="197"/>
                  <a:pt x="55" y="199"/>
                </a:cubicBezTo>
                <a:cubicBezTo>
                  <a:pt x="55" y="199"/>
                  <a:pt x="55" y="200"/>
                  <a:pt x="54" y="201"/>
                </a:cubicBezTo>
                <a:cubicBezTo>
                  <a:pt x="60" y="201"/>
                  <a:pt x="60" y="201"/>
                  <a:pt x="60" y="201"/>
                </a:cubicBezTo>
                <a:cubicBezTo>
                  <a:pt x="60" y="200"/>
                  <a:pt x="60" y="199"/>
                  <a:pt x="60" y="198"/>
                </a:cubicBezTo>
                <a:cubicBezTo>
                  <a:pt x="60" y="193"/>
                  <a:pt x="57" y="190"/>
                  <a:pt x="50" y="190"/>
                </a:cubicBezTo>
                <a:moveTo>
                  <a:pt x="60" y="182"/>
                </a:moveTo>
                <a:cubicBezTo>
                  <a:pt x="35" y="181"/>
                  <a:pt x="35" y="181"/>
                  <a:pt x="35" y="181"/>
                </a:cubicBezTo>
                <a:cubicBezTo>
                  <a:pt x="35" y="183"/>
                  <a:pt x="35" y="185"/>
                  <a:pt x="35" y="186"/>
                </a:cubicBezTo>
                <a:cubicBezTo>
                  <a:pt x="60" y="187"/>
                  <a:pt x="60" y="187"/>
                  <a:pt x="60" y="187"/>
                </a:cubicBezTo>
                <a:cubicBezTo>
                  <a:pt x="60" y="186"/>
                  <a:pt x="60" y="184"/>
                  <a:pt x="60" y="182"/>
                </a:cubicBezTo>
                <a:moveTo>
                  <a:pt x="63" y="162"/>
                </a:moveTo>
                <a:cubicBezTo>
                  <a:pt x="38" y="158"/>
                  <a:pt x="38" y="158"/>
                  <a:pt x="38" y="158"/>
                </a:cubicBezTo>
                <a:cubicBezTo>
                  <a:pt x="38" y="160"/>
                  <a:pt x="37" y="161"/>
                  <a:pt x="37" y="163"/>
                </a:cubicBezTo>
                <a:cubicBezTo>
                  <a:pt x="43" y="164"/>
                  <a:pt x="43" y="164"/>
                  <a:pt x="43" y="164"/>
                </a:cubicBezTo>
                <a:cubicBezTo>
                  <a:pt x="47" y="164"/>
                  <a:pt x="50" y="165"/>
                  <a:pt x="54" y="165"/>
                </a:cubicBezTo>
                <a:cubicBezTo>
                  <a:pt x="54" y="165"/>
                  <a:pt x="54" y="165"/>
                  <a:pt x="54" y="165"/>
                </a:cubicBezTo>
                <a:cubicBezTo>
                  <a:pt x="51" y="166"/>
                  <a:pt x="47" y="166"/>
                  <a:pt x="44" y="167"/>
                </a:cubicBezTo>
                <a:cubicBezTo>
                  <a:pt x="36" y="169"/>
                  <a:pt x="36" y="169"/>
                  <a:pt x="36" y="169"/>
                </a:cubicBezTo>
                <a:cubicBezTo>
                  <a:pt x="36" y="171"/>
                  <a:pt x="36" y="173"/>
                  <a:pt x="35" y="175"/>
                </a:cubicBezTo>
                <a:cubicBezTo>
                  <a:pt x="60" y="179"/>
                  <a:pt x="60" y="179"/>
                  <a:pt x="60" y="179"/>
                </a:cubicBezTo>
                <a:cubicBezTo>
                  <a:pt x="60" y="177"/>
                  <a:pt x="61" y="176"/>
                  <a:pt x="61" y="174"/>
                </a:cubicBezTo>
                <a:cubicBezTo>
                  <a:pt x="55" y="173"/>
                  <a:pt x="55" y="173"/>
                  <a:pt x="55" y="173"/>
                </a:cubicBezTo>
                <a:cubicBezTo>
                  <a:pt x="51" y="173"/>
                  <a:pt x="47" y="172"/>
                  <a:pt x="44" y="172"/>
                </a:cubicBezTo>
                <a:cubicBezTo>
                  <a:pt x="44" y="172"/>
                  <a:pt x="44" y="172"/>
                  <a:pt x="44" y="172"/>
                </a:cubicBezTo>
                <a:cubicBezTo>
                  <a:pt x="47" y="171"/>
                  <a:pt x="50" y="170"/>
                  <a:pt x="53" y="170"/>
                </a:cubicBezTo>
                <a:cubicBezTo>
                  <a:pt x="62" y="168"/>
                  <a:pt x="62" y="168"/>
                  <a:pt x="62" y="168"/>
                </a:cubicBezTo>
                <a:cubicBezTo>
                  <a:pt x="62" y="166"/>
                  <a:pt x="62" y="164"/>
                  <a:pt x="63" y="162"/>
                </a:cubicBezTo>
                <a:moveTo>
                  <a:pt x="59" y="135"/>
                </a:moveTo>
                <a:cubicBezTo>
                  <a:pt x="46" y="131"/>
                  <a:pt x="46" y="131"/>
                  <a:pt x="46" y="131"/>
                </a:cubicBezTo>
                <a:cubicBezTo>
                  <a:pt x="46" y="133"/>
                  <a:pt x="45" y="134"/>
                  <a:pt x="44" y="136"/>
                </a:cubicBezTo>
                <a:cubicBezTo>
                  <a:pt x="44" y="136"/>
                  <a:pt x="44" y="136"/>
                  <a:pt x="44" y="136"/>
                </a:cubicBezTo>
                <a:cubicBezTo>
                  <a:pt x="58" y="141"/>
                  <a:pt x="58" y="141"/>
                  <a:pt x="58" y="141"/>
                </a:cubicBezTo>
                <a:cubicBezTo>
                  <a:pt x="62" y="142"/>
                  <a:pt x="63" y="144"/>
                  <a:pt x="63" y="146"/>
                </a:cubicBezTo>
                <a:cubicBezTo>
                  <a:pt x="62" y="148"/>
                  <a:pt x="59" y="148"/>
                  <a:pt x="56" y="147"/>
                </a:cubicBezTo>
                <a:cubicBezTo>
                  <a:pt x="42" y="142"/>
                  <a:pt x="42" y="142"/>
                  <a:pt x="42" y="142"/>
                </a:cubicBezTo>
                <a:cubicBezTo>
                  <a:pt x="42" y="144"/>
                  <a:pt x="41" y="146"/>
                  <a:pt x="41" y="147"/>
                </a:cubicBezTo>
                <a:cubicBezTo>
                  <a:pt x="53" y="152"/>
                  <a:pt x="53" y="152"/>
                  <a:pt x="53" y="152"/>
                </a:cubicBezTo>
                <a:cubicBezTo>
                  <a:pt x="61" y="154"/>
                  <a:pt x="65" y="153"/>
                  <a:pt x="67" y="148"/>
                </a:cubicBezTo>
                <a:cubicBezTo>
                  <a:pt x="69" y="142"/>
                  <a:pt x="66" y="138"/>
                  <a:pt x="59" y="135"/>
                </a:cubicBezTo>
                <a:moveTo>
                  <a:pt x="79" y="122"/>
                </a:moveTo>
                <a:cubicBezTo>
                  <a:pt x="57" y="111"/>
                  <a:pt x="57" y="111"/>
                  <a:pt x="57" y="111"/>
                </a:cubicBezTo>
                <a:cubicBezTo>
                  <a:pt x="56" y="112"/>
                  <a:pt x="55" y="114"/>
                  <a:pt x="54" y="115"/>
                </a:cubicBezTo>
                <a:cubicBezTo>
                  <a:pt x="59" y="118"/>
                  <a:pt x="59" y="118"/>
                  <a:pt x="59" y="118"/>
                </a:cubicBezTo>
                <a:cubicBezTo>
                  <a:pt x="63" y="120"/>
                  <a:pt x="66" y="121"/>
                  <a:pt x="69" y="122"/>
                </a:cubicBezTo>
                <a:cubicBezTo>
                  <a:pt x="69" y="123"/>
                  <a:pt x="69" y="123"/>
                  <a:pt x="69" y="123"/>
                </a:cubicBezTo>
                <a:cubicBezTo>
                  <a:pt x="66" y="122"/>
                  <a:pt x="62" y="121"/>
                  <a:pt x="60" y="121"/>
                </a:cubicBezTo>
                <a:cubicBezTo>
                  <a:pt x="51" y="120"/>
                  <a:pt x="51" y="120"/>
                  <a:pt x="51" y="120"/>
                </a:cubicBezTo>
                <a:cubicBezTo>
                  <a:pt x="50" y="122"/>
                  <a:pt x="49" y="124"/>
                  <a:pt x="48" y="126"/>
                </a:cubicBezTo>
                <a:cubicBezTo>
                  <a:pt x="71" y="138"/>
                  <a:pt x="71" y="138"/>
                  <a:pt x="71" y="138"/>
                </a:cubicBezTo>
                <a:cubicBezTo>
                  <a:pt x="71" y="136"/>
                  <a:pt x="72" y="135"/>
                  <a:pt x="73" y="133"/>
                </a:cubicBezTo>
                <a:cubicBezTo>
                  <a:pt x="68" y="131"/>
                  <a:pt x="68" y="131"/>
                  <a:pt x="68" y="131"/>
                </a:cubicBezTo>
                <a:cubicBezTo>
                  <a:pt x="64" y="129"/>
                  <a:pt x="60" y="127"/>
                  <a:pt x="57" y="126"/>
                </a:cubicBezTo>
                <a:cubicBezTo>
                  <a:pt x="57" y="125"/>
                  <a:pt x="57" y="125"/>
                  <a:pt x="57" y="125"/>
                </a:cubicBezTo>
                <a:cubicBezTo>
                  <a:pt x="61" y="126"/>
                  <a:pt x="64" y="126"/>
                  <a:pt x="67" y="127"/>
                </a:cubicBezTo>
                <a:cubicBezTo>
                  <a:pt x="76" y="127"/>
                  <a:pt x="76" y="127"/>
                  <a:pt x="76" y="127"/>
                </a:cubicBezTo>
                <a:cubicBezTo>
                  <a:pt x="77" y="126"/>
                  <a:pt x="78" y="124"/>
                  <a:pt x="79" y="122"/>
                </a:cubicBezTo>
                <a:moveTo>
                  <a:pt x="83" y="116"/>
                </a:moveTo>
                <a:cubicBezTo>
                  <a:pt x="62" y="102"/>
                  <a:pt x="62" y="102"/>
                  <a:pt x="62" y="102"/>
                </a:cubicBezTo>
                <a:cubicBezTo>
                  <a:pt x="61" y="104"/>
                  <a:pt x="60" y="105"/>
                  <a:pt x="59" y="107"/>
                </a:cubicBezTo>
                <a:cubicBezTo>
                  <a:pt x="80" y="120"/>
                  <a:pt x="80" y="120"/>
                  <a:pt x="80" y="120"/>
                </a:cubicBezTo>
                <a:cubicBezTo>
                  <a:pt x="81" y="119"/>
                  <a:pt x="82" y="117"/>
                  <a:pt x="83" y="116"/>
                </a:cubicBezTo>
                <a:moveTo>
                  <a:pt x="91" y="106"/>
                </a:moveTo>
                <a:cubicBezTo>
                  <a:pt x="76" y="85"/>
                  <a:pt x="76" y="85"/>
                  <a:pt x="76" y="85"/>
                </a:cubicBezTo>
                <a:cubicBezTo>
                  <a:pt x="75" y="86"/>
                  <a:pt x="73" y="88"/>
                  <a:pt x="72" y="89"/>
                </a:cubicBezTo>
                <a:cubicBezTo>
                  <a:pt x="79" y="97"/>
                  <a:pt x="79" y="97"/>
                  <a:pt x="79" y="97"/>
                </a:cubicBezTo>
                <a:cubicBezTo>
                  <a:pt x="80" y="99"/>
                  <a:pt x="82" y="102"/>
                  <a:pt x="84" y="104"/>
                </a:cubicBezTo>
                <a:cubicBezTo>
                  <a:pt x="84" y="104"/>
                  <a:pt x="84" y="104"/>
                  <a:pt x="84" y="104"/>
                </a:cubicBezTo>
                <a:cubicBezTo>
                  <a:pt x="81" y="102"/>
                  <a:pt x="79" y="101"/>
                  <a:pt x="76" y="100"/>
                </a:cubicBezTo>
                <a:cubicBezTo>
                  <a:pt x="67" y="95"/>
                  <a:pt x="67" y="95"/>
                  <a:pt x="67" y="95"/>
                </a:cubicBezTo>
                <a:cubicBezTo>
                  <a:pt x="67" y="96"/>
                  <a:pt x="67" y="96"/>
                  <a:pt x="67" y="96"/>
                </a:cubicBezTo>
                <a:cubicBezTo>
                  <a:pt x="66" y="97"/>
                  <a:pt x="65" y="98"/>
                  <a:pt x="64" y="100"/>
                </a:cubicBezTo>
                <a:cubicBezTo>
                  <a:pt x="87" y="111"/>
                  <a:pt x="87" y="111"/>
                  <a:pt x="87" y="111"/>
                </a:cubicBezTo>
                <a:cubicBezTo>
                  <a:pt x="88" y="109"/>
                  <a:pt x="90" y="107"/>
                  <a:pt x="91" y="106"/>
                </a:cubicBezTo>
                <a:moveTo>
                  <a:pt x="86" y="83"/>
                </a:moveTo>
                <a:cubicBezTo>
                  <a:pt x="92" y="77"/>
                  <a:pt x="92" y="77"/>
                  <a:pt x="92" y="77"/>
                </a:cubicBezTo>
                <a:cubicBezTo>
                  <a:pt x="88" y="73"/>
                  <a:pt x="88" y="73"/>
                  <a:pt x="88" y="73"/>
                </a:cubicBezTo>
                <a:cubicBezTo>
                  <a:pt x="87" y="74"/>
                  <a:pt x="85" y="76"/>
                  <a:pt x="84" y="77"/>
                </a:cubicBezTo>
                <a:cubicBezTo>
                  <a:pt x="81" y="80"/>
                  <a:pt x="81" y="80"/>
                  <a:pt x="81" y="80"/>
                </a:cubicBezTo>
                <a:cubicBezTo>
                  <a:pt x="80" y="81"/>
                  <a:pt x="79" y="82"/>
                  <a:pt x="78" y="82"/>
                </a:cubicBezTo>
                <a:cubicBezTo>
                  <a:pt x="96" y="101"/>
                  <a:pt x="96" y="101"/>
                  <a:pt x="96" y="101"/>
                </a:cubicBezTo>
                <a:cubicBezTo>
                  <a:pt x="99" y="97"/>
                  <a:pt x="102" y="94"/>
                  <a:pt x="105" y="91"/>
                </a:cubicBezTo>
                <a:cubicBezTo>
                  <a:pt x="102" y="87"/>
                  <a:pt x="102" y="87"/>
                  <a:pt x="102" y="87"/>
                </a:cubicBezTo>
                <a:cubicBezTo>
                  <a:pt x="96" y="93"/>
                  <a:pt x="96" y="93"/>
                  <a:pt x="96" y="93"/>
                </a:cubicBezTo>
                <a:cubicBezTo>
                  <a:pt x="93" y="90"/>
                  <a:pt x="93" y="90"/>
                  <a:pt x="93" y="90"/>
                </a:cubicBezTo>
                <a:cubicBezTo>
                  <a:pt x="98" y="85"/>
                  <a:pt x="98" y="85"/>
                  <a:pt x="98" y="85"/>
                </a:cubicBezTo>
                <a:cubicBezTo>
                  <a:pt x="94" y="81"/>
                  <a:pt x="94" y="81"/>
                  <a:pt x="94" y="81"/>
                </a:cubicBezTo>
                <a:cubicBezTo>
                  <a:pt x="89" y="86"/>
                  <a:pt x="89" y="86"/>
                  <a:pt x="89" y="86"/>
                </a:cubicBezTo>
                <a:lnTo>
                  <a:pt x="86" y="83"/>
                </a:lnTo>
                <a:close/>
                <a:moveTo>
                  <a:pt x="104" y="74"/>
                </a:moveTo>
                <a:cubicBezTo>
                  <a:pt x="103" y="75"/>
                  <a:pt x="103" y="75"/>
                  <a:pt x="103" y="75"/>
                </a:cubicBezTo>
                <a:cubicBezTo>
                  <a:pt x="99" y="70"/>
                  <a:pt x="99" y="70"/>
                  <a:pt x="99" y="70"/>
                </a:cubicBezTo>
                <a:cubicBezTo>
                  <a:pt x="100" y="70"/>
                  <a:pt x="100" y="70"/>
                  <a:pt x="101" y="69"/>
                </a:cubicBezTo>
                <a:cubicBezTo>
                  <a:pt x="102" y="68"/>
                  <a:pt x="104" y="68"/>
                  <a:pt x="105" y="70"/>
                </a:cubicBezTo>
                <a:cubicBezTo>
                  <a:pt x="106" y="71"/>
                  <a:pt x="106" y="73"/>
                  <a:pt x="104" y="74"/>
                </a:cubicBezTo>
                <a:moveTo>
                  <a:pt x="110" y="73"/>
                </a:moveTo>
                <a:cubicBezTo>
                  <a:pt x="111" y="72"/>
                  <a:pt x="111" y="69"/>
                  <a:pt x="109" y="66"/>
                </a:cubicBezTo>
                <a:cubicBezTo>
                  <a:pt x="107" y="64"/>
                  <a:pt x="106" y="63"/>
                  <a:pt x="104" y="63"/>
                </a:cubicBezTo>
                <a:cubicBezTo>
                  <a:pt x="103" y="63"/>
                  <a:pt x="102" y="63"/>
                  <a:pt x="100" y="64"/>
                </a:cubicBezTo>
                <a:cubicBezTo>
                  <a:pt x="98" y="65"/>
                  <a:pt x="98" y="65"/>
                  <a:pt x="97" y="66"/>
                </a:cubicBezTo>
                <a:cubicBezTo>
                  <a:pt x="96" y="67"/>
                  <a:pt x="95" y="68"/>
                  <a:pt x="93" y="69"/>
                </a:cubicBezTo>
                <a:cubicBezTo>
                  <a:pt x="92" y="70"/>
                  <a:pt x="92" y="70"/>
                  <a:pt x="92" y="70"/>
                </a:cubicBezTo>
                <a:cubicBezTo>
                  <a:pt x="107" y="90"/>
                  <a:pt x="107" y="90"/>
                  <a:pt x="107" y="90"/>
                </a:cubicBezTo>
                <a:cubicBezTo>
                  <a:pt x="108" y="89"/>
                  <a:pt x="110" y="88"/>
                  <a:pt x="111" y="87"/>
                </a:cubicBezTo>
                <a:cubicBezTo>
                  <a:pt x="106" y="79"/>
                  <a:pt x="106" y="79"/>
                  <a:pt x="106" y="79"/>
                </a:cubicBezTo>
                <a:cubicBezTo>
                  <a:pt x="107" y="79"/>
                  <a:pt x="107" y="79"/>
                  <a:pt x="107" y="79"/>
                </a:cubicBezTo>
                <a:cubicBezTo>
                  <a:pt x="108" y="78"/>
                  <a:pt x="109" y="78"/>
                  <a:pt x="111" y="80"/>
                </a:cubicBezTo>
                <a:cubicBezTo>
                  <a:pt x="113" y="82"/>
                  <a:pt x="115" y="83"/>
                  <a:pt x="115" y="84"/>
                </a:cubicBezTo>
                <a:cubicBezTo>
                  <a:pt x="117" y="82"/>
                  <a:pt x="119" y="81"/>
                  <a:pt x="120" y="80"/>
                </a:cubicBezTo>
                <a:cubicBezTo>
                  <a:pt x="119" y="80"/>
                  <a:pt x="117" y="77"/>
                  <a:pt x="115" y="76"/>
                </a:cubicBezTo>
                <a:cubicBezTo>
                  <a:pt x="113" y="74"/>
                  <a:pt x="111" y="73"/>
                  <a:pt x="110" y="73"/>
                </a:cubicBezTo>
                <a:close/>
                <a:moveTo>
                  <a:pt x="118" y="58"/>
                </a:moveTo>
                <a:cubicBezTo>
                  <a:pt x="120" y="57"/>
                  <a:pt x="122" y="57"/>
                  <a:pt x="123" y="57"/>
                </a:cubicBezTo>
                <a:cubicBezTo>
                  <a:pt x="121" y="52"/>
                  <a:pt x="121" y="52"/>
                  <a:pt x="121" y="52"/>
                </a:cubicBezTo>
                <a:cubicBezTo>
                  <a:pt x="120" y="53"/>
                  <a:pt x="118" y="53"/>
                  <a:pt x="116" y="54"/>
                </a:cubicBezTo>
                <a:cubicBezTo>
                  <a:pt x="111" y="56"/>
                  <a:pt x="110" y="60"/>
                  <a:pt x="112" y="64"/>
                </a:cubicBezTo>
                <a:cubicBezTo>
                  <a:pt x="114" y="67"/>
                  <a:pt x="117" y="68"/>
                  <a:pt x="121" y="68"/>
                </a:cubicBezTo>
                <a:cubicBezTo>
                  <a:pt x="123" y="68"/>
                  <a:pt x="125" y="68"/>
                  <a:pt x="125" y="69"/>
                </a:cubicBezTo>
                <a:cubicBezTo>
                  <a:pt x="126" y="70"/>
                  <a:pt x="125" y="71"/>
                  <a:pt x="124" y="72"/>
                </a:cubicBezTo>
                <a:cubicBezTo>
                  <a:pt x="122" y="73"/>
                  <a:pt x="120" y="73"/>
                  <a:pt x="118" y="73"/>
                </a:cubicBezTo>
                <a:cubicBezTo>
                  <a:pt x="120" y="79"/>
                  <a:pt x="120" y="79"/>
                  <a:pt x="120" y="79"/>
                </a:cubicBezTo>
                <a:cubicBezTo>
                  <a:pt x="121" y="79"/>
                  <a:pt x="124" y="78"/>
                  <a:pt x="126" y="77"/>
                </a:cubicBezTo>
                <a:cubicBezTo>
                  <a:pt x="131" y="74"/>
                  <a:pt x="132" y="70"/>
                  <a:pt x="130" y="66"/>
                </a:cubicBezTo>
                <a:cubicBezTo>
                  <a:pt x="128" y="63"/>
                  <a:pt x="126" y="62"/>
                  <a:pt x="122" y="62"/>
                </a:cubicBezTo>
                <a:cubicBezTo>
                  <a:pt x="119" y="62"/>
                  <a:pt x="118" y="62"/>
                  <a:pt x="117" y="61"/>
                </a:cubicBezTo>
                <a:cubicBezTo>
                  <a:pt x="117" y="60"/>
                  <a:pt x="117" y="59"/>
                  <a:pt x="118" y="58"/>
                </a:cubicBezTo>
                <a:moveTo>
                  <a:pt x="141" y="70"/>
                </a:moveTo>
                <a:cubicBezTo>
                  <a:pt x="131" y="47"/>
                  <a:pt x="131" y="47"/>
                  <a:pt x="131" y="47"/>
                </a:cubicBezTo>
                <a:cubicBezTo>
                  <a:pt x="126" y="49"/>
                  <a:pt x="126" y="49"/>
                  <a:pt x="126" y="49"/>
                </a:cubicBezTo>
                <a:cubicBezTo>
                  <a:pt x="136" y="72"/>
                  <a:pt x="136" y="72"/>
                  <a:pt x="136" y="72"/>
                </a:cubicBezTo>
                <a:cubicBezTo>
                  <a:pt x="137" y="71"/>
                  <a:pt x="139" y="71"/>
                  <a:pt x="141" y="70"/>
                </a:cubicBezTo>
                <a:moveTo>
                  <a:pt x="152" y="66"/>
                </a:moveTo>
                <a:cubicBezTo>
                  <a:pt x="146" y="47"/>
                  <a:pt x="146" y="47"/>
                  <a:pt x="146" y="47"/>
                </a:cubicBezTo>
                <a:cubicBezTo>
                  <a:pt x="151" y="46"/>
                  <a:pt x="151" y="46"/>
                  <a:pt x="151" y="46"/>
                </a:cubicBezTo>
                <a:cubicBezTo>
                  <a:pt x="149" y="41"/>
                  <a:pt x="149" y="41"/>
                  <a:pt x="149" y="41"/>
                </a:cubicBezTo>
                <a:cubicBezTo>
                  <a:pt x="148" y="41"/>
                  <a:pt x="147" y="41"/>
                  <a:pt x="146" y="41"/>
                </a:cubicBezTo>
                <a:cubicBezTo>
                  <a:pt x="138" y="44"/>
                  <a:pt x="138" y="44"/>
                  <a:pt x="138" y="44"/>
                </a:cubicBezTo>
                <a:cubicBezTo>
                  <a:pt x="137" y="45"/>
                  <a:pt x="135" y="45"/>
                  <a:pt x="134" y="45"/>
                </a:cubicBezTo>
                <a:cubicBezTo>
                  <a:pt x="136" y="51"/>
                  <a:pt x="136" y="51"/>
                  <a:pt x="136" y="51"/>
                </a:cubicBezTo>
                <a:cubicBezTo>
                  <a:pt x="141" y="49"/>
                  <a:pt x="141" y="49"/>
                  <a:pt x="141" y="49"/>
                </a:cubicBezTo>
                <a:cubicBezTo>
                  <a:pt x="147" y="68"/>
                  <a:pt x="147" y="68"/>
                  <a:pt x="147" y="68"/>
                </a:cubicBezTo>
                <a:cubicBezTo>
                  <a:pt x="149" y="67"/>
                  <a:pt x="150" y="66"/>
                  <a:pt x="152" y="66"/>
                </a:cubicBezTo>
                <a:moveTo>
                  <a:pt x="167" y="52"/>
                </a:moveTo>
                <a:cubicBezTo>
                  <a:pt x="171" y="36"/>
                  <a:pt x="171" y="36"/>
                  <a:pt x="171" y="36"/>
                </a:cubicBezTo>
                <a:cubicBezTo>
                  <a:pt x="169" y="37"/>
                  <a:pt x="167" y="37"/>
                  <a:pt x="165" y="37"/>
                </a:cubicBezTo>
                <a:cubicBezTo>
                  <a:pt x="165" y="37"/>
                  <a:pt x="165" y="37"/>
                  <a:pt x="165" y="37"/>
                </a:cubicBezTo>
                <a:cubicBezTo>
                  <a:pt x="164" y="43"/>
                  <a:pt x="164" y="43"/>
                  <a:pt x="164" y="43"/>
                </a:cubicBezTo>
                <a:cubicBezTo>
                  <a:pt x="164" y="45"/>
                  <a:pt x="164" y="46"/>
                  <a:pt x="164" y="48"/>
                </a:cubicBezTo>
                <a:cubicBezTo>
                  <a:pt x="164" y="48"/>
                  <a:pt x="164" y="48"/>
                  <a:pt x="164" y="48"/>
                </a:cubicBezTo>
                <a:cubicBezTo>
                  <a:pt x="163" y="47"/>
                  <a:pt x="162" y="45"/>
                  <a:pt x="161" y="44"/>
                </a:cubicBezTo>
                <a:cubicBezTo>
                  <a:pt x="159" y="38"/>
                  <a:pt x="159" y="38"/>
                  <a:pt x="159" y="38"/>
                </a:cubicBezTo>
                <a:cubicBezTo>
                  <a:pt x="157" y="39"/>
                  <a:pt x="157" y="39"/>
                  <a:pt x="157" y="39"/>
                </a:cubicBezTo>
                <a:cubicBezTo>
                  <a:pt x="156" y="39"/>
                  <a:pt x="154" y="39"/>
                  <a:pt x="153" y="40"/>
                </a:cubicBezTo>
                <a:cubicBezTo>
                  <a:pt x="162" y="53"/>
                  <a:pt x="162" y="53"/>
                  <a:pt x="162" y="53"/>
                </a:cubicBezTo>
                <a:cubicBezTo>
                  <a:pt x="163" y="63"/>
                  <a:pt x="163" y="63"/>
                  <a:pt x="163" y="63"/>
                </a:cubicBezTo>
                <a:cubicBezTo>
                  <a:pt x="165" y="63"/>
                  <a:pt x="167" y="62"/>
                  <a:pt x="169" y="62"/>
                </a:cubicBezTo>
                <a:lnTo>
                  <a:pt x="167" y="52"/>
                </a:lnTo>
                <a:close/>
                <a:moveTo>
                  <a:pt x="188" y="60"/>
                </a:moveTo>
                <a:cubicBezTo>
                  <a:pt x="186" y="58"/>
                  <a:pt x="185" y="53"/>
                  <a:pt x="184" y="48"/>
                </a:cubicBezTo>
                <a:cubicBezTo>
                  <a:pt x="184" y="42"/>
                  <a:pt x="185" y="38"/>
                  <a:pt x="186" y="35"/>
                </a:cubicBezTo>
                <a:cubicBezTo>
                  <a:pt x="185" y="35"/>
                  <a:pt x="184" y="35"/>
                  <a:pt x="182" y="36"/>
                </a:cubicBezTo>
                <a:cubicBezTo>
                  <a:pt x="181" y="38"/>
                  <a:pt x="180" y="42"/>
                  <a:pt x="180" y="48"/>
                </a:cubicBezTo>
                <a:cubicBezTo>
                  <a:pt x="180" y="54"/>
                  <a:pt x="182" y="58"/>
                  <a:pt x="184" y="61"/>
                </a:cubicBezTo>
                <a:cubicBezTo>
                  <a:pt x="184" y="61"/>
                  <a:pt x="185" y="60"/>
                  <a:pt x="185" y="60"/>
                </a:cubicBezTo>
                <a:lnTo>
                  <a:pt x="188" y="60"/>
                </a:lnTo>
                <a:close/>
                <a:moveTo>
                  <a:pt x="200" y="44"/>
                </a:moveTo>
                <a:cubicBezTo>
                  <a:pt x="200" y="46"/>
                  <a:pt x="199" y="47"/>
                  <a:pt x="197" y="47"/>
                </a:cubicBezTo>
                <a:cubicBezTo>
                  <a:pt x="196" y="47"/>
                  <a:pt x="196" y="47"/>
                  <a:pt x="195" y="47"/>
                </a:cubicBezTo>
                <a:cubicBezTo>
                  <a:pt x="196" y="41"/>
                  <a:pt x="196" y="41"/>
                  <a:pt x="196" y="41"/>
                </a:cubicBezTo>
                <a:cubicBezTo>
                  <a:pt x="196" y="41"/>
                  <a:pt x="197" y="40"/>
                  <a:pt x="197" y="41"/>
                </a:cubicBezTo>
                <a:cubicBezTo>
                  <a:pt x="199" y="41"/>
                  <a:pt x="200" y="42"/>
                  <a:pt x="200" y="44"/>
                </a:cubicBezTo>
                <a:moveTo>
                  <a:pt x="203" y="50"/>
                </a:moveTo>
                <a:cubicBezTo>
                  <a:pt x="205" y="49"/>
                  <a:pt x="205" y="47"/>
                  <a:pt x="206" y="44"/>
                </a:cubicBezTo>
                <a:cubicBezTo>
                  <a:pt x="206" y="41"/>
                  <a:pt x="205" y="39"/>
                  <a:pt x="204" y="38"/>
                </a:cubicBezTo>
                <a:cubicBezTo>
                  <a:pt x="202" y="36"/>
                  <a:pt x="200" y="36"/>
                  <a:pt x="198" y="36"/>
                </a:cubicBezTo>
                <a:cubicBezTo>
                  <a:pt x="194" y="35"/>
                  <a:pt x="192" y="35"/>
                  <a:pt x="191" y="36"/>
                </a:cubicBezTo>
                <a:cubicBezTo>
                  <a:pt x="189" y="60"/>
                  <a:pt x="189" y="60"/>
                  <a:pt x="189" y="60"/>
                </a:cubicBezTo>
                <a:cubicBezTo>
                  <a:pt x="189" y="60"/>
                  <a:pt x="189" y="60"/>
                  <a:pt x="189" y="60"/>
                </a:cubicBezTo>
                <a:cubicBezTo>
                  <a:pt x="191" y="60"/>
                  <a:pt x="193" y="60"/>
                  <a:pt x="195" y="61"/>
                </a:cubicBezTo>
                <a:cubicBezTo>
                  <a:pt x="195" y="52"/>
                  <a:pt x="195" y="52"/>
                  <a:pt x="195" y="52"/>
                </a:cubicBezTo>
                <a:cubicBezTo>
                  <a:pt x="195" y="52"/>
                  <a:pt x="196" y="52"/>
                  <a:pt x="196" y="52"/>
                </a:cubicBezTo>
                <a:cubicBezTo>
                  <a:pt x="199" y="53"/>
                  <a:pt x="202" y="52"/>
                  <a:pt x="203" y="50"/>
                </a:cubicBezTo>
                <a:moveTo>
                  <a:pt x="222" y="44"/>
                </a:moveTo>
                <a:cubicBezTo>
                  <a:pt x="223" y="39"/>
                  <a:pt x="223" y="39"/>
                  <a:pt x="223" y="39"/>
                </a:cubicBezTo>
                <a:cubicBezTo>
                  <a:pt x="221" y="39"/>
                  <a:pt x="220" y="38"/>
                  <a:pt x="219" y="38"/>
                </a:cubicBezTo>
                <a:cubicBezTo>
                  <a:pt x="214" y="37"/>
                  <a:pt x="214" y="37"/>
                  <a:pt x="214" y="37"/>
                </a:cubicBezTo>
                <a:cubicBezTo>
                  <a:pt x="212" y="37"/>
                  <a:pt x="211" y="37"/>
                  <a:pt x="210" y="37"/>
                </a:cubicBezTo>
                <a:cubicBezTo>
                  <a:pt x="205" y="61"/>
                  <a:pt x="205" y="61"/>
                  <a:pt x="205" y="61"/>
                </a:cubicBezTo>
                <a:cubicBezTo>
                  <a:pt x="210" y="62"/>
                  <a:pt x="214" y="63"/>
                  <a:pt x="219" y="64"/>
                </a:cubicBezTo>
                <a:cubicBezTo>
                  <a:pt x="220" y="58"/>
                  <a:pt x="220" y="58"/>
                  <a:pt x="220" y="58"/>
                </a:cubicBezTo>
                <a:cubicBezTo>
                  <a:pt x="212" y="57"/>
                  <a:pt x="212" y="57"/>
                  <a:pt x="212" y="57"/>
                </a:cubicBezTo>
                <a:cubicBezTo>
                  <a:pt x="212" y="52"/>
                  <a:pt x="212" y="52"/>
                  <a:pt x="212" y="52"/>
                </a:cubicBezTo>
                <a:cubicBezTo>
                  <a:pt x="220" y="54"/>
                  <a:pt x="220" y="54"/>
                  <a:pt x="220" y="54"/>
                </a:cubicBezTo>
                <a:cubicBezTo>
                  <a:pt x="220" y="48"/>
                  <a:pt x="220" y="48"/>
                  <a:pt x="220" y="48"/>
                </a:cubicBezTo>
                <a:cubicBezTo>
                  <a:pt x="213" y="47"/>
                  <a:pt x="213" y="47"/>
                  <a:pt x="213" y="47"/>
                </a:cubicBezTo>
                <a:cubicBezTo>
                  <a:pt x="214" y="43"/>
                  <a:pt x="214" y="43"/>
                  <a:pt x="214" y="43"/>
                </a:cubicBezTo>
                <a:lnTo>
                  <a:pt x="222" y="44"/>
                </a:lnTo>
                <a:close/>
                <a:moveTo>
                  <a:pt x="226" y="66"/>
                </a:moveTo>
                <a:cubicBezTo>
                  <a:pt x="233" y="42"/>
                  <a:pt x="233" y="42"/>
                  <a:pt x="233" y="42"/>
                </a:cubicBezTo>
                <a:cubicBezTo>
                  <a:pt x="231" y="41"/>
                  <a:pt x="229" y="41"/>
                  <a:pt x="227" y="40"/>
                </a:cubicBezTo>
                <a:cubicBezTo>
                  <a:pt x="221" y="64"/>
                  <a:pt x="221" y="64"/>
                  <a:pt x="221" y="64"/>
                </a:cubicBezTo>
                <a:cubicBezTo>
                  <a:pt x="222" y="65"/>
                  <a:pt x="224" y="65"/>
                  <a:pt x="226" y="66"/>
                </a:cubicBezTo>
                <a:moveTo>
                  <a:pt x="241" y="60"/>
                </a:moveTo>
                <a:cubicBezTo>
                  <a:pt x="252" y="49"/>
                  <a:pt x="252" y="49"/>
                  <a:pt x="252" y="49"/>
                </a:cubicBezTo>
                <a:cubicBezTo>
                  <a:pt x="250" y="48"/>
                  <a:pt x="248" y="47"/>
                  <a:pt x="247" y="46"/>
                </a:cubicBezTo>
                <a:cubicBezTo>
                  <a:pt x="243" y="51"/>
                  <a:pt x="243" y="51"/>
                  <a:pt x="243" y="51"/>
                </a:cubicBezTo>
                <a:cubicBezTo>
                  <a:pt x="242" y="53"/>
                  <a:pt x="241" y="54"/>
                  <a:pt x="240" y="55"/>
                </a:cubicBezTo>
                <a:cubicBezTo>
                  <a:pt x="240" y="55"/>
                  <a:pt x="240" y="55"/>
                  <a:pt x="240" y="55"/>
                </a:cubicBezTo>
                <a:cubicBezTo>
                  <a:pt x="240" y="53"/>
                  <a:pt x="240" y="52"/>
                  <a:pt x="240" y="50"/>
                </a:cubicBezTo>
                <a:cubicBezTo>
                  <a:pt x="241" y="44"/>
                  <a:pt x="241" y="44"/>
                  <a:pt x="241" y="44"/>
                </a:cubicBezTo>
                <a:cubicBezTo>
                  <a:pt x="240" y="44"/>
                  <a:pt x="240" y="44"/>
                  <a:pt x="240" y="44"/>
                </a:cubicBezTo>
                <a:cubicBezTo>
                  <a:pt x="238" y="43"/>
                  <a:pt x="237" y="43"/>
                  <a:pt x="235" y="42"/>
                </a:cubicBezTo>
                <a:cubicBezTo>
                  <a:pt x="236" y="58"/>
                  <a:pt x="236" y="58"/>
                  <a:pt x="236" y="58"/>
                </a:cubicBezTo>
                <a:cubicBezTo>
                  <a:pt x="232" y="68"/>
                  <a:pt x="232" y="68"/>
                  <a:pt x="232" y="68"/>
                </a:cubicBezTo>
                <a:cubicBezTo>
                  <a:pt x="234" y="68"/>
                  <a:pt x="235" y="69"/>
                  <a:pt x="237" y="70"/>
                </a:cubicBezTo>
                <a:lnTo>
                  <a:pt x="241" y="60"/>
                </a:lnTo>
                <a:close/>
                <a:moveTo>
                  <a:pt x="258" y="57"/>
                </a:moveTo>
                <a:cubicBezTo>
                  <a:pt x="258" y="58"/>
                  <a:pt x="257" y="60"/>
                  <a:pt x="257" y="62"/>
                </a:cubicBezTo>
                <a:cubicBezTo>
                  <a:pt x="255" y="66"/>
                  <a:pt x="255" y="66"/>
                  <a:pt x="255" y="66"/>
                </a:cubicBezTo>
                <a:cubicBezTo>
                  <a:pt x="252" y="64"/>
                  <a:pt x="252" y="64"/>
                  <a:pt x="252" y="64"/>
                </a:cubicBezTo>
                <a:cubicBezTo>
                  <a:pt x="255" y="61"/>
                  <a:pt x="255" y="61"/>
                  <a:pt x="255" y="61"/>
                </a:cubicBezTo>
                <a:cubicBezTo>
                  <a:pt x="256" y="60"/>
                  <a:pt x="257" y="58"/>
                  <a:pt x="258" y="57"/>
                </a:cubicBezTo>
                <a:close/>
                <a:moveTo>
                  <a:pt x="257" y="80"/>
                </a:moveTo>
                <a:cubicBezTo>
                  <a:pt x="264" y="54"/>
                  <a:pt x="264" y="54"/>
                  <a:pt x="264" y="54"/>
                </a:cubicBezTo>
                <a:cubicBezTo>
                  <a:pt x="262" y="53"/>
                  <a:pt x="259" y="52"/>
                  <a:pt x="257" y="51"/>
                </a:cubicBezTo>
                <a:cubicBezTo>
                  <a:pt x="240" y="71"/>
                  <a:pt x="240" y="71"/>
                  <a:pt x="240" y="71"/>
                </a:cubicBezTo>
                <a:cubicBezTo>
                  <a:pt x="242" y="71"/>
                  <a:pt x="244" y="72"/>
                  <a:pt x="246" y="73"/>
                </a:cubicBezTo>
                <a:cubicBezTo>
                  <a:pt x="249" y="69"/>
                  <a:pt x="249" y="69"/>
                  <a:pt x="249" y="69"/>
                </a:cubicBezTo>
                <a:cubicBezTo>
                  <a:pt x="254" y="71"/>
                  <a:pt x="254" y="71"/>
                  <a:pt x="254" y="71"/>
                </a:cubicBezTo>
                <a:cubicBezTo>
                  <a:pt x="252" y="77"/>
                  <a:pt x="252" y="77"/>
                  <a:pt x="252" y="77"/>
                </a:cubicBezTo>
                <a:cubicBezTo>
                  <a:pt x="254" y="77"/>
                  <a:pt x="256" y="78"/>
                  <a:pt x="257" y="80"/>
                </a:cubicBezTo>
                <a:moveTo>
                  <a:pt x="272" y="91"/>
                </a:moveTo>
                <a:cubicBezTo>
                  <a:pt x="287" y="70"/>
                  <a:pt x="287" y="70"/>
                  <a:pt x="287" y="70"/>
                </a:cubicBezTo>
                <a:cubicBezTo>
                  <a:pt x="286" y="69"/>
                  <a:pt x="285" y="68"/>
                  <a:pt x="283" y="67"/>
                </a:cubicBezTo>
                <a:cubicBezTo>
                  <a:pt x="280" y="72"/>
                  <a:pt x="280" y="72"/>
                  <a:pt x="280" y="72"/>
                </a:cubicBezTo>
                <a:cubicBezTo>
                  <a:pt x="277" y="75"/>
                  <a:pt x="276" y="78"/>
                  <a:pt x="274" y="81"/>
                </a:cubicBezTo>
                <a:cubicBezTo>
                  <a:pt x="274" y="81"/>
                  <a:pt x="274" y="81"/>
                  <a:pt x="274" y="81"/>
                </a:cubicBezTo>
                <a:cubicBezTo>
                  <a:pt x="275" y="78"/>
                  <a:pt x="276" y="74"/>
                  <a:pt x="276" y="72"/>
                </a:cubicBezTo>
                <a:cubicBezTo>
                  <a:pt x="278" y="64"/>
                  <a:pt x="278" y="64"/>
                  <a:pt x="278" y="64"/>
                </a:cubicBezTo>
                <a:cubicBezTo>
                  <a:pt x="277" y="62"/>
                  <a:pt x="275" y="61"/>
                  <a:pt x="273" y="60"/>
                </a:cubicBezTo>
                <a:cubicBezTo>
                  <a:pt x="258" y="80"/>
                  <a:pt x="258" y="80"/>
                  <a:pt x="258" y="80"/>
                </a:cubicBezTo>
                <a:cubicBezTo>
                  <a:pt x="260" y="81"/>
                  <a:pt x="261" y="82"/>
                  <a:pt x="262" y="83"/>
                </a:cubicBezTo>
                <a:cubicBezTo>
                  <a:pt x="266" y="78"/>
                  <a:pt x="266" y="78"/>
                  <a:pt x="266" y="78"/>
                </a:cubicBezTo>
                <a:cubicBezTo>
                  <a:pt x="268" y="75"/>
                  <a:pt x="271" y="72"/>
                  <a:pt x="272" y="69"/>
                </a:cubicBezTo>
                <a:cubicBezTo>
                  <a:pt x="273" y="69"/>
                  <a:pt x="273" y="69"/>
                  <a:pt x="273" y="69"/>
                </a:cubicBezTo>
                <a:cubicBezTo>
                  <a:pt x="271" y="72"/>
                  <a:pt x="271" y="76"/>
                  <a:pt x="270" y="78"/>
                </a:cubicBezTo>
                <a:cubicBezTo>
                  <a:pt x="268" y="87"/>
                  <a:pt x="268" y="87"/>
                  <a:pt x="268" y="87"/>
                </a:cubicBezTo>
                <a:cubicBezTo>
                  <a:pt x="269" y="88"/>
                  <a:pt x="271" y="89"/>
                  <a:pt x="272" y="91"/>
                </a:cubicBezTo>
                <a:moveTo>
                  <a:pt x="299" y="90"/>
                </a:moveTo>
                <a:cubicBezTo>
                  <a:pt x="303" y="87"/>
                  <a:pt x="303" y="87"/>
                  <a:pt x="303" y="87"/>
                </a:cubicBezTo>
                <a:cubicBezTo>
                  <a:pt x="303" y="86"/>
                  <a:pt x="302" y="84"/>
                  <a:pt x="300" y="82"/>
                </a:cubicBezTo>
                <a:cubicBezTo>
                  <a:pt x="295" y="77"/>
                  <a:pt x="288" y="76"/>
                  <a:pt x="282" y="83"/>
                </a:cubicBezTo>
                <a:cubicBezTo>
                  <a:pt x="280" y="85"/>
                  <a:pt x="278" y="88"/>
                  <a:pt x="278" y="91"/>
                </a:cubicBezTo>
                <a:cubicBezTo>
                  <a:pt x="278" y="94"/>
                  <a:pt x="279" y="96"/>
                  <a:pt x="282" y="99"/>
                </a:cubicBezTo>
                <a:cubicBezTo>
                  <a:pt x="284" y="101"/>
                  <a:pt x="286" y="103"/>
                  <a:pt x="288" y="103"/>
                </a:cubicBezTo>
                <a:cubicBezTo>
                  <a:pt x="297" y="94"/>
                  <a:pt x="297" y="94"/>
                  <a:pt x="297" y="94"/>
                </a:cubicBezTo>
                <a:cubicBezTo>
                  <a:pt x="292" y="88"/>
                  <a:pt x="292" y="88"/>
                  <a:pt x="292" y="88"/>
                </a:cubicBezTo>
                <a:cubicBezTo>
                  <a:pt x="288" y="92"/>
                  <a:pt x="288" y="92"/>
                  <a:pt x="288" y="92"/>
                </a:cubicBezTo>
                <a:cubicBezTo>
                  <a:pt x="290" y="94"/>
                  <a:pt x="290" y="94"/>
                  <a:pt x="290" y="94"/>
                </a:cubicBezTo>
                <a:cubicBezTo>
                  <a:pt x="287" y="97"/>
                  <a:pt x="287" y="97"/>
                  <a:pt x="287" y="97"/>
                </a:cubicBezTo>
                <a:cubicBezTo>
                  <a:pt x="286" y="97"/>
                  <a:pt x="286" y="96"/>
                  <a:pt x="285" y="96"/>
                </a:cubicBezTo>
                <a:cubicBezTo>
                  <a:pt x="283" y="94"/>
                  <a:pt x="283" y="90"/>
                  <a:pt x="286" y="87"/>
                </a:cubicBezTo>
                <a:cubicBezTo>
                  <a:pt x="290" y="83"/>
                  <a:pt x="294" y="83"/>
                  <a:pt x="296" y="86"/>
                </a:cubicBezTo>
                <a:cubicBezTo>
                  <a:pt x="298" y="87"/>
                  <a:pt x="298" y="89"/>
                  <a:pt x="299" y="90"/>
                </a:cubicBezTo>
                <a:moveTo>
                  <a:pt x="311" y="119"/>
                </a:moveTo>
                <a:cubicBezTo>
                  <a:pt x="322" y="111"/>
                  <a:pt x="322" y="111"/>
                  <a:pt x="322" y="111"/>
                </a:cubicBezTo>
                <a:cubicBezTo>
                  <a:pt x="321" y="110"/>
                  <a:pt x="321" y="108"/>
                  <a:pt x="320" y="107"/>
                </a:cubicBezTo>
                <a:cubicBezTo>
                  <a:pt x="320" y="107"/>
                  <a:pt x="320" y="107"/>
                  <a:pt x="320" y="107"/>
                </a:cubicBezTo>
                <a:cubicBezTo>
                  <a:pt x="308" y="115"/>
                  <a:pt x="308" y="115"/>
                  <a:pt x="308" y="115"/>
                </a:cubicBezTo>
                <a:cubicBezTo>
                  <a:pt x="304" y="117"/>
                  <a:pt x="302" y="117"/>
                  <a:pt x="301" y="115"/>
                </a:cubicBezTo>
                <a:cubicBezTo>
                  <a:pt x="300" y="114"/>
                  <a:pt x="301" y="112"/>
                  <a:pt x="304" y="109"/>
                </a:cubicBezTo>
                <a:cubicBezTo>
                  <a:pt x="316" y="101"/>
                  <a:pt x="316" y="101"/>
                  <a:pt x="316" y="101"/>
                </a:cubicBezTo>
                <a:cubicBezTo>
                  <a:pt x="315" y="100"/>
                  <a:pt x="314" y="98"/>
                  <a:pt x="313" y="97"/>
                </a:cubicBezTo>
                <a:cubicBezTo>
                  <a:pt x="302" y="104"/>
                  <a:pt x="302" y="104"/>
                  <a:pt x="302" y="104"/>
                </a:cubicBezTo>
                <a:cubicBezTo>
                  <a:pt x="295" y="109"/>
                  <a:pt x="294" y="113"/>
                  <a:pt x="297" y="118"/>
                </a:cubicBezTo>
                <a:cubicBezTo>
                  <a:pt x="300" y="123"/>
                  <a:pt x="305" y="123"/>
                  <a:pt x="311" y="119"/>
                </a:cubicBezTo>
                <a:moveTo>
                  <a:pt x="310" y="142"/>
                </a:moveTo>
                <a:cubicBezTo>
                  <a:pt x="332" y="132"/>
                  <a:pt x="332" y="132"/>
                  <a:pt x="332" y="132"/>
                </a:cubicBezTo>
                <a:cubicBezTo>
                  <a:pt x="332" y="130"/>
                  <a:pt x="331" y="129"/>
                  <a:pt x="331" y="127"/>
                </a:cubicBezTo>
                <a:cubicBezTo>
                  <a:pt x="325" y="130"/>
                  <a:pt x="325" y="130"/>
                  <a:pt x="325" y="130"/>
                </a:cubicBezTo>
                <a:cubicBezTo>
                  <a:pt x="322" y="131"/>
                  <a:pt x="319" y="133"/>
                  <a:pt x="316" y="135"/>
                </a:cubicBezTo>
                <a:cubicBezTo>
                  <a:pt x="316" y="135"/>
                  <a:pt x="316" y="135"/>
                  <a:pt x="316" y="135"/>
                </a:cubicBezTo>
                <a:cubicBezTo>
                  <a:pt x="318" y="133"/>
                  <a:pt x="320" y="130"/>
                  <a:pt x="322" y="128"/>
                </a:cubicBezTo>
                <a:cubicBezTo>
                  <a:pt x="328" y="122"/>
                  <a:pt x="328" y="122"/>
                  <a:pt x="328" y="122"/>
                </a:cubicBezTo>
                <a:cubicBezTo>
                  <a:pt x="327" y="120"/>
                  <a:pt x="326" y="118"/>
                  <a:pt x="325" y="116"/>
                </a:cubicBezTo>
                <a:cubicBezTo>
                  <a:pt x="302" y="127"/>
                  <a:pt x="302" y="127"/>
                  <a:pt x="302" y="127"/>
                </a:cubicBezTo>
                <a:cubicBezTo>
                  <a:pt x="303" y="128"/>
                  <a:pt x="304" y="130"/>
                  <a:pt x="305" y="131"/>
                </a:cubicBezTo>
                <a:cubicBezTo>
                  <a:pt x="310" y="129"/>
                  <a:pt x="310" y="129"/>
                  <a:pt x="310" y="129"/>
                </a:cubicBezTo>
                <a:cubicBezTo>
                  <a:pt x="314" y="127"/>
                  <a:pt x="317" y="125"/>
                  <a:pt x="320" y="124"/>
                </a:cubicBezTo>
                <a:cubicBezTo>
                  <a:pt x="320" y="124"/>
                  <a:pt x="320" y="124"/>
                  <a:pt x="320" y="124"/>
                </a:cubicBezTo>
                <a:cubicBezTo>
                  <a:pt x="318" y="126"/>
                  <a:pt x="315" y="128"/>
                  <a:pt x="313" y="131"/>
                </a:cubicBezTo>
                <a:cubicBezTo>
                  <a:pt x="308" y="137"/>
                  <a:pt x="308" y="137"/>
                  <a:pt x="308" y="137"/>
                </a:cubicBezTo>
                <a:cubicBezTo>
                  <a:pt x="308" y="139"/>
                  <a:pt x="309" y="141"/>
                  <a:pt x="310" y="142"/>
                </a:cubicBezTo>
                <a:moveTo>
                  <a:pt x="312" y="150"/>
                </a:moveTo>
                <a:cubicBezTo>
                  <a:pt x="336" y="142"/>
                  <a:pt x="336" y="142"/>
                  <a:pt x="336" y="142"/>
                </a:cubicBezTo>
                <a:cubicBezTo>
                  <a:pt x="335" y="140"/>
                  <a:pt x="335" y="138"/>
                  <a:pt x="334" y="136"/>
                </a:cubicBezTo>
                <a:cubicBezTo>
                  <a:pt x="311" y="145"/>
                  <a:pt x="311" y="145"/>
                  <a:pt x="311" y="145"/>
                </a:cubicBezTo>
                <a:cubicBezTo>
                  <a:pt x="311" y="146"/>
                  <a:pt x="312" y="148"/>
                  <a:pt x="312" y="150"/>
                </a:cubicBezTo>
                <a:moveTo>
                  <a:pt x="316" y="162"/>
                </a:moveTo>
                <a:cubicBezTo>
                  <a:pt x="341" y="163"/>
                  <a:pt x="341" y="163"/>
                  <a:pt x="341" y="163"/>
                </a:cubicBezTo>
                <a:cubicBezTo>
                  <a:pt x="341" y="161"/>
                  <a:pt x="341" y="159"/>
                  <a:pt x="340" y="157"/>
                </a:cubicBezTo>
                <a:cubicBezTo>
                  <a:pt x="330" y="157"/>
                  <a:pt x="330" y="157"/>
                  <a:pt x="330" y="157"/>
                </a:cubicBezTo>
                <a:cubicBezTo>
                  <a:pt x="327" y="158"/>
                  <a:pt x="324" y="158"/>
                  <a:pt x="321" y="158"/>
                </a:cubicBezTo>
                <a:cubicBezTo>
                  <a:pt x="321" y="158"/>
                  <a:pt x="321" y="158"/>
                  <a:pt x="321" y="158"/>
                </a:cubicBezTo>
                <a:cubicBezTo>
                  <a:pt x="324" y="157"/>
                  <a:pt x="327" y="155"/>
                  <a:pt x="329" y="154"/>
                </a:cubicBezTo>
                <a:cubicBezTo>
                  <a:pt x="338" y="150"/>
                  <a:pt x="338" y="150"/>
                  <a:pt x="338" y="150"/>
                </a:cubicBezTo>
                <a:cubicBezTo>
                  <a:pt x="338" y="149"/>
                  <a:pt x="338" y="149"/>
                  <a:pt x="338" y="149"/>
                </a:cubicBezTo>
                <a:cubicBezTo>
                  <a:pt x="338" y="147"/>
                  <a:pt x="337" y="146"/>
                  <a:pt x="337" y="144"/>
                </a:cubicBezTo>
                <a:cubicBezTo>
                  <a:pt x="314" y="156"/>
                  <a:pt x="314" y="156"/>
                  <a:pt x="314" y="156"/>
                </a:cubicBezTo>
                <a:cubicBezTo>
                  <a:pt x="315" y="158"/>
                  <a:pt x="315" y="160"/>
                  <a:pt x="316" y="162"/>
                </a:cubicBezTo>
                <a:moveTo>
                  <a:pt x="338" y="180"/>
                </a:moveTo>
                <a:cubicBezTo>
                  <a:pt x="343" y="179"/>
                  <a:pt x="343" y="179"/>
                  <a:pt x="343" y="179"/>
                </a:cubicBezTo>
                <a:cubicBezTo>
                  <a:pt x="343" y="178"/>
                  <a:pt x="343" y="176"/>
                  <a:pt x="343" y="174"/>
                </a:cubicBezTo>
                <a:cubicBezTo>
                  <a:pt x="343" y="170"/>
                  <a:pt x="343" y="170"/>
                  <a:pt x="343" y="170"/>
                </a:cubicBezTo>
                <a:cubicBezTo>
                  <a:pt x="342" y="169"/>
                  <a:pt x="342" y="167"/>
                  <a:pt x="342" y="166"/>
                </a:cubicBezTo>
                <a:cubicBezTo>
                  <a:pt x="317" y="169"/>
                  <a:pt x="317" y="169"/>
                  <a:pt x="317" y="169"/>
                </a:cubicBezTo>
                <a:cubicBezTo>
                  <a:pt x="318" y="173"/>
                  <a:pt x="318" y="178"/>
                  <a:pt x="319" y="182"/>
                </a:cubicBezTo>
                <a:cubicBezTo>
                  <a:pt x="324" y="182"/>
                  <a:pt x="324" y="182"/>
                  <a:pt x="324" y="182"/>
                </a:cubicBezTo>
                <a:cubicBezTo>
                  <a:pt x="323" y="174"/>
                  <a:pt x="323" y="174"/>
                  <a:pt x="323" y="174"/>
                </a:cubicBezTo>
                <a:cubicBezTo>
                  <a:pt x="328" y="173"/>
                  <a:pt x="328" y="173"/>
                  <a:pt x="328" y="173"/>
                </a:cubicBezTo>
                <a:cubicBezTo>
                  <a:pt x="328" y="180"/>
                  <a:pt x="328" y="180"/>
                  <a:pt x="328" y="180"/>
                </a:cubicBezTo>
                <a:cubicBezTo>
                  <a:pt x="334" y="180"/>
                  <a:pt x="334" y="180"/>
                  <a:pt x="334" y="180"/>
                </a:cubicBezTo>
                <a:cubicBezTo>
                  <a:pt x="333" y="173"/>
                  <a:pt x="333" y="173"/>
                  <a:pt x="333" y="173"/>
                </a:cubicBezTo>
                <a:cubicBezTo>
                  <a:pt x="337" y="172"/>
                  <a:pt x="337" y="172"/>
                  <a:pt x="337" y="172"/>
                </a:cubicBezTo>
                <a:lnTo>
                  <a:pt x="338" y="180"/>
                </a:lnTo>
                <a:close/>
                <a:moveTo>
                  <a:pt x="339" y="192"/>
                </a:moveTo>
                <a:cubicBezTo>
                  <a:pt x="339" y="194"/>
                  <a:pt x="338" y="195"/>
                  <a:pt x="336" y="195"/>
                </a:cubicBezTo>
                <a:cubicBezTo>
                  <a:pt x="334" y="195"/>
                  <a:pt x="333" y="194"/>
                  <a:pt x="333" y="192"/>
                </a:cubicBezTo>
                <a:cubicBezTo>
                  <a:pt x="333" y="190"/>
                  <a:pt x="333" y="190"/>
                  <a:pt x="333" y="190"/>
                </a:cubicBezTo>
                <a:cubicBezTo>
                  <a:pt x="339" y="190"/>
                  <a:pt x="339" y="190"/>
                  <a:pt x="339" y="190"/>
                </a:cubicBezTo>
                <a:cubicBezTo>
                  <a:pt x="339" y="191"/>
                  <a:pt x="339" y="191"/>
                  <a:pt x="339" y="192"/>
                </a:cubicBezTo>
                <a:moveTo>
                  <a:pt x="342" y="198"/>
                </a:moveTo>
                <a:cubicBezTo>
                  <a:pt x="343" y="197"/>
                  <a:pt x="344" y="197"/>
                  <a:pt x="344" y="195"/>
                </a:cubicBezTo>
                <a:cubicBezTo>
                  <a:pt x="344" y="193"/>
                  <a:pt x="344" y="193"/>
                  <a:pt x="344" y="192"/>
                </a:cubicBezTo>
                <a:cubicBezTo>
                  <a:pt x="344" y="190"/>
                  <a:pt x="344" y="188"/>
                  <a:pt x="344" y="186"/>
                </a:cubicBezTo>
                <a:cubicBezTo>
                  <a:pt x="344" y="186"/>
                  <a:pt x="344" y="185"/>
                  <a:pt x="344" y="185"/>
                </a:cubicBezTo>
                <a:cubicBezTo>
                  <a:pt x="319" y="185"/>
                  <a:pt x="319" y="185"/>
                  <a:pt x="319" y="185"/>
                </a:cubicBezTo>
                <a:cubicBezTo>
                  <a:pt x="319" y="186"/>
                  <a:pt x="319" y="188"/>
                  <a:pt x="319" y="190"/>
                </a:cubicBezTo>
                <a:cubicBezTo>
                  <a:pt x="328" y="190"/>
                  <a:pt x="328" y="190"/>
                  <a:pt x="328" y="190"/>
                </a:cubicBezTo>
                <a:cubicBezTo>
                  <a:pt x="328" y="191"/>
                  <a:pt x="328" y="191"/>
                  <a:pt x="328" y="191"/>
                </a:cubicBezTo>
                <a:cubicBezTo>
                  <a:pt x="328" y="193"/>
                  <a:pt x="327" y="193"/>
                  <a:pt x="324" y="194"/>
                </a:cubicBezTo>
                <a:cubicBezTo>
                  <a:pt x="321" y="194"/>
                  <a:pt x="320" y="195"/>
                  <a:pt x="319" y="195"/>
                </a:cubicBezTo>
                <a:cubicBezTo>
                  <a:pt x="319" y="197"/>
                  <a:pt x="318" y="199"/>
                  <a:pt x="318" y="201"/>
                </a:cubicBezTo>
                <a:cubicBezTo>
                  <a:pt x="319" y="200"/>
                  <a:pt x="323" y="200"/>
                  <a:pt x="326" y="199"/>
                </a:cubicBezTo>
                <a:cubicBezTo>
                  <a:pt x="328" y="199"/>
                  <a:pt x="329" y="198"/>
                  <a:pt x="330" y="197"/>
                </a:cubicBezTo>
                <a:cubicBezTo>
                  <a:pt x="330" y="197"/>
                  <a:pt x="330" y="197"/>
                  <a:pt x="330" y="197"/>
                </a:cubicBezTo>
                <a:cubicBezTo>
                  <a:pt x="331" y="198"/>
                  <a:pt x="333" y="200"/>
                  <a:pt x="336" y="200"/>
                </a:cubicBezTo>
                <a:cubicBezTo>
                  <a:pt x="339" y="200"/>
                  <a:pt x="341" y="200"/>
                  <a:pt x="342" y="198"/>
                </a:cubicBezTo>
                <a:moveTo>
                  <a:pt x="340" y="219"/>
                </a:moveTo>
                <a:cubicBezTo>
                  <a:pt x="341" y="217"/>
                  <a:pt x="342" y="216"/>
                  <a:pt x="342" y="213"/>
                </a:cubicBezTo>
                <a:cubicBezTo>
                  <a:pt x="343" y="208"/>
                  <a:pt x="340" y="205"/>
                  <a:pt x="336" y="204"/>
                </a:cubicBezTo>
                <a:cubicBezTo>
                  <a:pt x="332" y="204"/>
                  <a:pt x="330" y="206"/>
                  <a:pt x="328" y="209"/>
                </a:cubicBezTo>
                <a:cubicBezTo>
                  <a:pt x="326" y="211"/>
                  <a:pt x="326" y="212"/>
                  <a:pt x="324" y="212"/>
                </a:cubicBezTo>
                <a:cubicBezTo>
                  <a:pt x="323" y="211"/>
                  <a:pt x="323" y="210"/>
                  <a:pt x="323" y="209"/>
                </a:cubicBezTo>
                <a:cubicBezTo>
                  <a:pt x="323" y="207"/>
                  <a:pt x="324" y="205"/>
                  <a:pt x="325" y="204"/>
                </a:cubicBezTo>
                <a:cubicBezTo>
                  <a:pt x="320" y="202"/>
                  <a:pt x="320" y="202"/>
                  <a:pt x="320" y="202"/>
                </a:cubicBezTo>
                <a:cubicBezTo>
                  <a:pt x="319" y="203"/>
                  <a:pt x="318" y="205"/>
                  <a:pt x="317" y="207"/>
                </a:cubicBezTo>
                <a:cubicBezTo>
                  <a:pt x="317" y="213"/>
                  <a:pt x="320" y="217"/>
                  <a:pt x="324" y="217"/>
                </a:cubicBezTo>
                <a:cubicBezTo>
                  <a:pt x="327" y="218"/>
                  <a:pt x="330" y="216"/>
                  <a:pt x="332" y="213"/>
                </a:cubicBezTo>
                <a:cubicBezTo>
                  <a:pt x="334" y="211"/>
                  <a:pt x="334" y="210"/>
                  <a:pt x="336" y="210"/>
                </a:cubicBezTo>
                <a:cubicBezTo>
                  <a:pt x="337" y="210"/>
                  <a:pt x="337" y="211"/>
                  <a:pt x="337" y="213"/>
                </a:cubicBezTo>
                <a:cubicBezTo>
                  <a:pt x="337" y="215"/>
                  <a:pt x="336" y="216"/>
                  <a:pt x="335" y="217"/>
                </a:cubicBezTo>
                <a:lnTo>
                  <a:pt x="340" y="219"/>
                </a:lnTo>
                <a:close/>
                <a:moveTo>
                  <a:pt x="314" y="223"/>
                </a:moveTo>
                <a:cubicBezTo>
                  <a:pt x="339" y="229"/>
                  <a:pt x="339" y="229"/>
                  <a:pt x="339" y="229"/>
                </a:cubicBezTo>
                <a:cubicBezTo>
                  <a:pt x="340" y="224"/>
                  <a:pt x="340" y="224"/>
                  <a:pt x="340" y="224"/>
                </a:cubicBezTo>
                <a:cubicBezTo>
                  <a:pt x="316" y="218"/>
                  <a:pt x="316" y="218"/>
                  <a:pt x="316" y="218"/>
                </a:cubicBezTo>
                <a:cubicBezTo>
                  <a:pt x="315" y="220"/>
                  <a:pt x="315" y="222"/>
                  <a:pt x="314" y="223"/>
                </a:cubicBezTo>
                <a:moveTo>
                  <a:pt x="327" y="246"/>
                </a:moveTo>
                <a:cubicBezTo>
                  <a:pt x="332" y="248"/>
                  <a:pt x="332" y="248"/>
                  <a:pt x="332" y="248"/>
                </a:cubicBezTo>
                <a:cubicBezTo>
                  <a:pt x="333" y="247"/>
                  <a:pt x="333" y="246"/>
                  <a:pt x="334" y="245"/>
                </a:cubicBezTo>
                <a:cubicBezTo>
                  <a:pt x="337" y="237"/>
                  <a:pt x="337" y="237"/>
                  <a:pt x="337" y="237"/>
                </a:cubicBezTo>
                <a:cubicBezTo>
                  <a:pt x="337" y="235"/>
                  <a:pt x="337" y="234"/>
                  <a:pt x="338" y="233"/>
                </a:cubicBezTo>
                <a:cubicBezTo>
                  <a:pt x="332" y="231"/>
                  <a:pt x="332" y="231"/>
                  <a:pt x="332" y="231"/>
                </a:cubicBezTo>
                <a:cubicBezTo>
                  <a:pt x="331" y="236"/>
                  <a:pt x="331" y="236"/>
                  <a:pt x="331" y="236"/>
                </a:cubicBezTo>
                <a:cubicBezTo>
                  <a:pt x="312" y="230"/>
                  <a:pt x="312" y="230"/>
                  <a:pt x="312" y="230"/>
                </a:cubicBezTo>
                <a:cubicBezTo>
                  <a:pt x="312" y="232"/>
                  <a:pt x="311" y="233"/>
                  <a:pt x="311" y="235"/>
                </a:cubicBezTo>
                <a:cubicBezTo>
                  <a:pt x="329" y="241"/>
                  <a:pt x="329" y="241"/>
                  <a:pt x="329" y="241"/>
                </a:cubicBezTo>
                <a:lnTo>
                  <a:pt x="327" y="246"/>
                </a:lnTo>
                <a:close/>
                <a:moveTo>
                  <a:pt x="313" y="255"/>
                </a:moveTo>
                <a:cubicBezTo>
                  <a:pt x="323" y="268"/>
                  <a:pt x="323" y="268"/>
                  <a:pt x="323" y="268"/>
                </a:cubicBezTo>
                <a:cubicBezTo>
                  <a:pt x="324" y="266"/>
                  <a:pt x="325" y="265"/>
                  <a:pt x="325" y="263"/>
                </a:cubicBezTo>
                <a:cubicBezTo>
                  <a:pt x="326" y="262"/>
                  <a:pt x="326" y="262"/>
                  <a:pt x="326" y="262"/>
                </a:cubicBezTo>
                <a:cubicBezTo>
                  <a:pt x="321" y="258"/>
                  <a:pt x="321" y="258"/>
                  <a:pt x="321" y="258"/>
                </a:cubicBezTo>
                <a:cubicBezTo>
                  <a:pt x="320" y="257"/>
                  <a:pt x="319" y="256"/>
                  <a:pt x="318" y="255"/>
                </a:cubicBezTo>
                <a:cubicBezTo>
                  <a:pt x="318" y="255"/>
                  <a:pt x="318" y="255"/>
                  <a:pt x="318" y="255"/>
                </a:cubicBezTo>
                <a:cubicBezTo>
                  <a:pt x="319" y="255"/>
                  <a:pt x="321" y="256"/>
                  <a:pt x="323" y="256"/>
                </a:cubicBezTo>
                <a:cubicBezTo>
                  <a:pt x="329" y="257"/>
                  <a:pt x="329" y="257"/>
                  <a:pt x="329" y="257"/>
                </a:cubicBezTo>
                <a:cubicBezTo>
                  <a:pt x="329" y="256"/>
                  <a:pt x="329" y="256"/>
                  <a:pt x="329" y="256"/>
                </a:cubicBezTo>
                <a:cubicBezTo>
                  <a:pt x="330" y="254"/>
                  <a:pt x="330" y="253"/>
                  <a:pt x="331" y="251"/>
                </a:cubicBezTo>
                <a:cubicBezTo>
                  <a:pt x="315" y="250"/>
                  <a:pt x="315" y="250"/>
                  <a:pt x="315" y="250"/>
                </a:cubicBezTo>
                <a:cubicBezTo>
                  <a:pt x="306" y="246"/>
                  <a:pt x="306" y="246"/>
                  <a:pt x="306" y="246"/>
                </a:cubicBezTo>
                <a:cubicBezTo>
                  <a:pt x="305" y="247"/>
                  <a:pt x="305" y="249"/>
                  <a:pt x="304" y="251"/>
                </a:cubicBezTo>
                <a:lnTo>
                  <a:pt x="313" y="255"/>
                </a:lnTo>
                <a:close/>
                <a:moveTo>
                  <a:pt x="308" y="269"/>
                </a:moveTo>
                <a:cubicBezTo>
                  <a:pt x="313" y="272"/>
                  <a:pt x="317" y="273"/>
                  <a:pt x="320" y="273"/>
                </a:cubicBezTo>
                <a:cubicBezTo>
                  <a:pt x="320" y="272"/>
                  <a:pt x="321" y="271"/>
                  <a:pt x="322" y="270"/>
                </a:cubicBezTo>
                <a:cubicBezTo>
                  <a:pt x="319" y="269"/>
                  <a:pt x="315" y="268"/>
                  <a:pt x="310" y="265"/>
                </a:cubicBezTo>
                <a:cubicBezTo>
                  <a:pt x="305" y="262"/>
                  <a:pt x="302" y="259"/>
                  <a:pt x="301" y="256"/>
                </a:cubicBezTo>
                <a:cubicBezTo>
                  <a:pt x="301" y="256"/>
                  <a:pt x="301" y="256"/>
                  <a:pt x="301" y="256"/>
                </a:cubicBezTo>
                <a:cubicBezTo>
                  <a:pt x="300" y="257"/>
                  <a:pt x="299" y="258"/>
                  <a:pt x="299" y="259"/>
                </a:cubicBezTo>
                <a:cubicBezTo>
                  <a:pt x="300" y="262"/>
                  <a:pt x="303" y="265"/>
                  <a:pt x="308" y="269"/>
                </a:cubicBezTo>
                <a:moveTo>
                  <a:pt x="355" y="190"/>
                </a:moveTo>
                <a:cubicBezTo>
                  <a:pt x="355" y="281"/>
                  <a:pt x="281" y="356"/>
                  <a:pt x="190" y="356"/>
                </a:cubicBezTo>
                <a:cubicBezTo>
                  <a:pt x="98" y="356"/>
                  <a:pt x="24" y="281"/>
                  <a:pt x="24" y="190"/>
                </a:cubicBezTo>
                <a:cubicBezTo>
                  <a:pt x="24" y="98"/>
                  <a:pt x="98" y="24"/>
                  <a:pt x="190" y="24"/>
                </a:cubicBezTo>
                <a:cubicBezTo>
                  <a:pt x="281" y="24"/>
                  <a:pt x="355" y="98"/>
                  <a:pt x="355" y="190"/>
                </a:cubicBezTo>
                <a:moveTo>
                  <a:pt x="366" y="162"/>
                </a:moveTo>
                <a:cubicBezTo>
                  <a:pt x="357" y="152"/>
                  <a:pt x="357" y="152"/>
                  <a:pt x="357" y="152"/>
                </a:cubicBezTo>
                <a:cubicBezTo>
                  <a:pt x="361" y="141"/>
                  <a:pt x="361" y="141"/>
                  <a:pt x="361" y="141"/>
                </a:cubicBezTo>
                <a:cubicBezTo>
                  <a:pt x="351" y="132"/>
                  <a:pt x="351" y="132"/>
                  <a:pt x="351" y="132"/>
                </a:cubicBezTo>
                <a:cubicBezTo>
                  <a:pt x="354" y="120"/>
                  <a:pt x="354" y="120"/>
                  <a:pt x="354" y="120"/>
                </a:cubicBezTo>
                <a:cubicBezTo>
                  <a:pt x="343" y="113"/>
                  <a:pt x="343" y="113"/>
                  <a:pt x="343" y="113"/>
                </a:cubicBezTo>
                <a:cubicBezTo>
                  <a:pt x="344" y="100"/>
                  <a:pt x="344" y="100"/>
                  <a:pt x="344" y="100"/>
                </a:cubicBezTo>
                <a:cubicBezTo>
                  <a:pt x="332" y="94"/>
                  <a:pt x="332" y="94"/>
                  <a:pt x="332" y="94"/>
                </a:cubicBezTo>
                <a:cubicBezTo>
                  <a:pt x="332" y="82"/>
                  <a:pt x="332" y="82"/>
                  <a:pt x="332" y="82"/>
                </a:cubicBezTo>
                <a:cubicBezTo>
                  <a:pt x="319" y="77"/>
                  <a:pt x="319" y="77"/>
                  <a:pt x="319" y="77"/>
                </a:cubicBezTo>
                <a:cubicBezTo>
                  <a:pt x="317" y="65"/>
                  <a:pt x="317" y="65"/>
                  <a:pt x="317" y="65"/>
                </a:cubicBezTo>
                <a:cubicBezTo>
                  <a:pt x="305" y="62"/>
                  <a:pt x="305" y="62"/>
                  <a:pt x="305" y="62"/>
                </a:cubicBezTo>
                <a:cubicBezTo>
                  <a:pt x="301" y="50"/>
                  <a:pt x="301" y="50"/>
                  <a:pt x="301" y="50"/>
                </a:cubicBezTo>
                <a:cubicBezTo>
                  <a:pt x="288" y="49"/>
                  <a:pt x="288" y="49"/>
                  <a:pt x="288" y="49"/>
                </a:cubicBezTo>
                <a:cubicBezTo>
                  <a:pt x="283" y="38"/>
                  <a:pt x="283" y="38"/>
                  <a:pt x="283" y="38"/>
                </a:cubicBezTo>
                <a:cubicBezTo>
                  <a:pt x="270" y="38"/>
                  <a:pt x="270" y="38"/>
                  <a:pt x="270" y="38"/>
                </a:cubicBezTo>
                <a:cubicBezTo>
                  <a:pt x="264" y="27"/>
                  <a:pt x="264" y="27"/>
                  <a:pt x="264" y="27"/>
                </a:cubicBezTo>
                <a:cubicBezTo>
                  <a:pt x="251" y="29"/>
                  <a:pt x="251" y="29"/>
                  <a:pt x="251" y="29"/>
                </a:cubicBezTo>
                <a:cubicBezTo>
                  <a:pt x="243" y="19"/>
                  <a:pt x="243" y="19"/>
                  <a:pt x="243" y="19"/>
                </a:cubicBezTo>
                <a:cubicBezTo>
                  <a:pt x="231" y="23"/>
                  <a:pt x="231" y="23"/>
                  <a:pt x="231" y="23"/>
                </a:cubicBezTo>
                <a:cubicBezTo>
                  <a:pt x="222" y="14"/>
                  <a:pt x="222" y="14"/>
                  <a:pt x="222" y="14"/>
                </a:cubicBezTo>
                <a:cubicBezTo>
                  <a:pt x="210" y="19"/>
                  <a:pt x="210" y="19"/>
                  <a:pt x="210" y="19"/>
                </a:cubicBezTo>
                <a:cubicBezTo>
                  <a:pt x="200" y="11"/>
                  <a:pt x="200" y="11"/>
                  <a:pt x="200" y="11"/>
                </a:cubicBezTo>
                <a:cubicBezTo>
                  <a:pt x="189" y="18"/>
                  <a:pt x="189" y="18"/>
                  <a:pt x="189" y="18"/>
                </a:cubicBezTo>
                <a:cubicBezTo>
                  <a:pt x="178" y="11"/>
                  <a:pt x="178" y="11"/>
                  <a:pt x="178" y="11"/>
                </a:cubicBezTo>
                <a:cubicBezTo>
                  <a:pt x="168" y="19"/>
                  <a:pt x="168" y="19"/>
                  <a:pt x="168" y="19"/>
                </a:cubicBezTo>
                <a:cubicBezTo>
                  <a:pt x="156" y="14"/>
                  <a:pt x="156" y="14"/>
                  <a:pt x="156" y="14"/>
                </a:cubicBezTo>
                <a:cubicBezTo>
                  <a:pt x="147" y="23"/>
                  <a:pt x="147" y="23"/>
                  <a:pt x="147" y="23"/>
                </a:cubicBezTo>
                <a:cubicBezTo>
                  <a:pt x="135" y="19"/>
                  <a:pt x="135" y="19"/>
                  <a:pt x="135" y="19"/>
                </a:cubicBezTo>
                <a:cubicBezTo>
                  <a:pt x="127" y="30"/>
                  <a:pt x="127" y="30"/>
                  <a:pt x="127" y="30"/>
                </a:cubicBezTo>
                <a:cubicBezTo>
                  <a:pt x="115" y="27"/>
                  <a:pt x="115" y="27"/>
                  <a:pt x="115" y="27"/>
                </a:cubicBezTo>
                <a:cubicBezTo>
                  <a:pt x="108" y="39"/>
                  <a:pt x="108" y="39"/>
                  <a:pt x="108" y="39"/>
                </a:cubicBezTo>
                <a:cubicBezTo>
                  <a:pt x="95" y="38"/>
                  <a:pt x="95" y="38"/>
                  <a:pt x="95" y="38"/>
                </a:cubicBezTo>
                <a:cubicBezTo>
                  <a:pt x="90" y="50"/>
                  <a:pt x="90" y="50"/>
                  <a:pt x="90" y="50"/>
                </a:cubicBezTo>
                <a:cubicBezTo>
                  <a:pt x="77" y="51"/>
                  <a:pt x="77" y="51"/>
                  <a:pt x="77" y="51"/>
                </a:cubicBezTo>
                <a:cubicBezTo>
                  <a:pt x="73" y="63"/>
                  <a:pt x="73" y="63"/>
                  <a:pt x="73" y="63"/>
                </a:cubicBezTo>
                <a:cubicBezTo>
                  <a:pt x="61" y="65"/>
                  <a:pt x="61" y="65"/>
                  <a:pt x="61" y="65"/>
                </a:cubicBezTo>
                <a:cubicBezTo>
                  <a:pt x="58" y="78"/>
                  <a:pt x="58" y="78"/>
                  <a:pt x="58" y="78"/>
                </a:cubicBezTo>
                <a:cubicBezTo>
                  <a:pt x="47" y="82"/>
                  <a:pt x="47" y="82"/>
                  <a:pt x="47" y="82"/>
                </a:cubicBezTo>
                <a:cubicBezTo>
                  <a:pt x="46" y="95"/>
                  <a:pt x="46" y="95"/>
                  <a:pt x="46" y="95"/>
                </a:cubicBezTo>
                <a:cubicBezTo>
                  <a:pt x="35" y="100"/>
                  <a:pt x="35" y="100"/>
                  <a:pt x="35" y="100"/>
                </a:cubicBezTo>
                <a:cubicBezTo>
                  <a:pt x="35" y="114"/>
                  <a:pt x="35" y="114"/>
                  <a:pt x="35" y="114"/>
                </a:cubicBezTo>
                <a:cubicBezTo>
                  <a:pt x="25" y="120"/>
                  <a:pt x="25" y="120"/>
                  <a:pt x="25" y="120"/>
                </a:cubicBezTo>
                <a:cubicBezTo>
                  <a:pt x="27" y="133"/>
                  <a:pt x="27" y="133"/>
                  <a:pt x="27" y="133"/>
                </a:cubicBezTo>
                <a:cubicBezTo>
                  <a:pt x="18" y="141"/>
                  <a:pt x="18" y="141"/>
                  <a:pt x="18" y="141"/>
                </a:cubicBezTo>
                <a:cubicBezTo>
                  <a:pt x="21" y="153"/>
                  <a:pt x="21" y="153"/>
                  <a:pt x="21" y="153"/>
                </a:cubicBezTo>
                <a:cubicBezTo>
                  <a:pt x="13" y="162"/>
                  <a:pt x="13" y="162"/>
                  <a:pt x="13" y="162"/>
                </a:cubicBezTo>
                <a:cubicBezTo>
                  <a:pt x="18" y="174"/>
                  <a:pt x="18" y="174"/>
                  <a:pt x="18" y="174"/>
                </a:cubicBezTo>
                <a:cubicBezTo>
                  <a:pt x="11" y="184"/>
                  <a:pt x="11" y="184"/>
                  <a:pt x="11" y="184"/>
                </a:cubicBezTo>
                <a:cubicBezTo>
                  <a:pt x="18" y="196"/>
                  <a:pt x="18" y="196"/>
                  <a:pt x="18" y="196"/>
                </a:cubicBezTo>
                <a:cubicBezTo>
                  <a:pt x="11" y="206"/>
                  <a:pt x="11" y="206"/>
                  <a:pt x="11" y="206"/>
                </a:cubicBezTo>
                <a:cubicBezTo>
                  <a:pt x="20" y="217"/>
                  <a:pt x="20" y="217"/>
                  <a:pt x="20" y="217"/>
                </a:cubicBezTo>
                <a:cubicBezTo>
                  <a:pt x="15" y="228"/>
                  <a:pt x="15" y="228"/>
                  <a:pt x="15" y="228"/>
                </a:cubicBezTo>
                <a:cubicBezTo>
                  <a:pt x="24" y="237"/>
                  <a:pt x="24" y="237"/>
                  <a:pt x="24" y="237"/>
                </a:cubicBezTo>
                <a:cubicBezTo>
                  <a:pt x="21" y="249"/>
                  <a:pt x="21" y="249"/>
                  <a:pt x="21" y="249"/>
                </a:cubicBezTo>
                <a:cubicBezTo>
                  <a:pt x="31" y="257"/>
                  <a:pt x="31" y="257"/>
                  <a:pt x="31" y="257"/>
                </a:cubicBezTo>
                <a:cubicBezTo>
                  <a:pt x="29" y="269"/>
                  <a:pt x="29" y="269"/>
                  <a:pt x="29" y="269"/>
                </a:cubicBezTo>
                <a:cubicBezTo>
                  <a:pt x="41" y="276"/>
                  <a:pt x="41" y="276"/>
                  <a:pt x="41" y="276"/>
                </a:cubicBezTo>
                <a:cubicBezTo>
                  <a:pt x="40" y="288"/>
                  <a:pt x="40" y="288"/>
                  <a:pt x="40" y="288"/>
                </a:cubicBezTo>
                <a:cubicBezTo>
                  <a:pt x="52" y="294"/>
                  <a:pt x="52" y="294"/>
                  <a:pt x="52" y="294"/>
                </a:cubicBezTo>
                <a:cubicBezTo>
                  <a:pt x="54" y="306"/>
                  <a:pt x="54" y="306"/>
                  <a:pt x="54" y="306"/>
                </a:cubicBezTo>
                <a:cubicBezTo>
                  <a:pt x="66" y="310"/>
                  <a:pt x="66" y="310"/>
                  <a:pt x="66" y="310"/>
                </a:cubicBezTo>
                <a:cubicBezTo>
                  <a:pt x="69" y="322"/>
                  <a:pt x="69" y="322"/>
                  <a:pt x="69" y="322"/>
                </a:cubicBezTo>
                <a:cubicBezTo>
                  <a:pt x="82" y="324"/>
                  <a:pt x="82" y="324"/>
                  <a:pt x="82" y="324"/>
                </a:cubicBezTo>
                <a:cubicBezTo>
                  <a:pt x="86" y="336"/>
                  <a:pt x="86" y="336"/>
                  <a:pt x="86" y="336"/>
                </a:cubicBezTo>
                <a:cubicBezTo>
                  <a:pt x="99" y="336"/>
                  <a:pt x="99" y="336"/>
                  <a:pt x="99" y="336"/>
                </a:cubicBezTo>
                <a:cubicBezTo>
                  <a:pt x="105" y="347"/>
                  <a:pt x="105" y="347"/>
                  <a:pt x="105" y="347"/>
                </a:cubicBezTo>
                <a:cubicBezTo>
                  <a:pt x="118" y="346"/>
                  <a:pt x="118" y="346"/>
                  <a:pt x="118" y="346"/>
                </a:cubicBezTo>
                <a:cubicBezTo>
                  <a:pt x="125" y="356"/>
                  <a:pt x="125" y="356"/>
                  <a:pt x="125" y="356"/>
                </a:cubicBezTo>
                <a:cubicBezTo>
                  <a:pt x="138" y="354"/>
                  <a:pt x="138" y="354"/>
                  <a:pt x="138" y="354"/>
                </a:cubicBezTo>
                <a:cubicBezTo>
                  <a:pt x="146" y="363"/>
                  <a:pt x="146" y="363"/>
                  <a:pt x="146" y="363"/>
                </a:cubicBezTo>
                <a:cubicBezTo>
                  <a:pt x="158" y="359"/>
                  <a:pt x="158" y="359"/>
                  <a:pt x="158" y="359"/>
                </a:cubicBezTo>
                <a:cubicBezTo>
                  <a:pt x="167" y="367"/>
                  <a:pt x="167" y="367"/>
                  <a:pt x="167" y="367"/>
                </a:cubicBezTo>
                <a:cubicBezTo>
                  <a:pt x="179" y="361"/>
                  <a:pt x="179" y="361"/>
                  <a:pt x="179" y="361"/>
                </a:cubicBezTo>
                <a:cubicBezTo>
                  <a:pt x="189" y="368"/>
                  <a:pt x="189" y="368"/>
                  <a:pt x="189" y="368"/>
                </a:cubicBezTo>
                <a:cubicBezTo>
                  <a:pt x="200" y="361"/>
                  <a:pt x="200" y="361"/>
                  <a:pt x="200" y="361"/>
                </a:cubicBezTo>
                <a:cubicBezTo>
                  <a:pt x="211" y="367"/>
                  <a:pt x="211" y="367"/>
                  <a:pt x="211" y="367"/>
                </a:cubicBezTo>
                <a:cubicBezTo>
                  <a:pt x="221" y="359"/>
                  <a:pt x="221" y="359"/>
                  <a:pt x="221" y="359"/>
                </a:cubicBezTo>
                <a:cubicBezTo>
                  <a:pt x="233" y="363"/>
                  <a:pt x="233" y="363"/>
                  <a:pt x="233" y="363"/>
                </a:cubicBezTo>
                <a:cubicBezTo>
                  <a:pt x="242" y="353"/>
                  <a:pt x="242" y="353"/>
                  <a:pt x="242" y="353"/>
                </a:cubicBezTo>
                <a:cubicBezTo>
                  <a:pt x="254" y="356"/>
                  <a:pt x="254" y="356"/>
                  <a:pt x="254" y="356"/>
                </a:cubicBezTo>
                <a:cubicBezTo>
                  <a:pt x="262" y="346"/>
                  <a:pt x="262" y="346"/>
                  <a:pt x="262" y="346"/>
                </a:cubicBezTo>
                <a:cubicBezTo>
                  <a:pt x="274" y="347"/>
                  <a:pt x="274" y="347"/>
                  <a:pt x="274" y="347"/>
                </a:cubicBezTo>
                <a:cubicBezTo>
                  <a:pt x="280" y="336"/>
                  <a:pt x="280" y="336"/>
                  <a:pt x="280" y="336"/>
                </a:cubicBezTo>
                <a:cubicBezTo>
                  <a:pt x="293" y="336"/>
                  <a:pt x="293" y="336"/>
                  <a:pt x="293" y="336"/>
                </a:cubicBezTo>
                <a:cubicBezTo>
                  <a:pt x="297" y="323"/>
                  <a:pt x="297" y="323"/>
                  <a:pt x="297" y="323"/>
                </a:cubicBezTo>
                <a:cubicBezTo>
                  <a:pt x="310" y="322"/>
                  <a:pt x="310" y="322"/>
                  <a:pt x="310" y="322"/>
                </a:cubicBezTo>
                <a:cubicBezTo>
                  <a:pt x="313" y="309"/>
                  <a:pt x="313" y="309"/>
                  <a:pt x="313" y="309"/>
                </a:cubicBezTo>
                <a:cubicBezTo>
                  <a:pt x="325" y="306"/>
                  <a:pt x="325" y="306"/>
                  <a:pt x="325" y="306"/>
                </a:cubicBezTo>
                <a:cubicBezTo>
                  <a:pt x="327" y="293"/>
                  <a:pt x="327" y="293"/>
                  <a:pt x="327" y="293"/>
                </a:cubicBezTo>
                <a:cubicBezTo>
                  <a:pt x="338" y="288"/>
                  <a:pt x="338" y="288"/>
                  <a:pt x="338" y="288"/>
                </a:cubicBezTo>
                <a:cubicBezTo>
                  <a:pt x="338" y="275"/>
                  <a:pt x="338" y="275"/>
                  <a:pt x="338" y="275"/>
                </a:cubicBezTo>
                <a:cubicBezTo>
                  <a:pt x="349" y="269"/>
                  <a:pt x="349" y="269"/>
                  <a:pt x="349" y="269"/>
                </a:cubicBezTo>
                <a:cubicBezTo>
                  <a:pt x="348" y="256"/>
                  <a:pt x="348" y="256"/>
                  <a:pt x="348" y="256"/>
                </a:cubicBezTo>
                <a:cubicBezTo>
                  <a:pt x="358" y="249"/>
                  <a:pt x="358" y="249"/>
                  <a:pt x="358" y="249"/>
                </a:cubicBezTo>
                <a:cubicBezTo>
                  <a:pt x="355" y="236"/>
                  <a:pt x="355" y="236"/>
                  <a:pt x="355" y="236"/>
                </a:cubicBezTo>
                <a:cubicBezTo>
                  <a:pt x="364" y="228"/>
                  <a:pt x="364" y="228"/>
                  <a:pt x="364" y="228"/>
                </a:cubicBezTo>
                <a:cubicBezTo>
                  <a:pt x="359" y="216"/>
                  <a:pt x="359" y="216"/>
                  <a:pt x="359" y="216"/>
                </a:cubicBezTo>
                <a:cubicBezTo>
                  <a:pt x="367" y="206"/>
                  <a:pt x="367" y="206"/>
                  <a:pt x="367" y="206"/>
                </a:cubicBezTo>
                <a:cubicBezTo>
                  <a:pt x="361" y="194"/>
                  <a:pt x="361" y="194"/>
                  <a:pt x="361" y="194"/>
                </a:cubicBezTo>
                <a:cubicBezTo>
                  <a:pt x="368" y="184"/>
                  <a:pt x="368" y="184"/>
                  <a:pt x="368" y="184"/>
                </a:cubicBezTo>
                <a:cubicBezTo>
                  <a:pt x="360" y="173"/>
                  <a:pt x="360" y="173"/>
                  <a:pt x="360" y="173"/>
                </a:cubicBezTo>
                <a:lnTo>
                  <a:pt x="366" y="162"/>
                </a:lnTo>
                <a:close/>
                <a:moveTo>
                  <a:pt x="362" y="151"/>
                </a:moveTo>
                <a:cubicBezTo>
                  <a:pt x="371" y="162"/>
                  <a:pt x="371" y="162"/>
                  <a:pt x="371" y="162"/>
                </a:cubicBezTo>
                <a:cubicBezTo>
                  <a:pt x="365" y="173"/>
                  <a:pt x="365" y="173"/>
                  <a:pt x="365" y="173"/>
                </a:cubicBezTo>
                <a:cubicBezTo>
                  <a:pt x="373" y="184"/>
                  <a:pt x="373" y="184"/>
                  <a:pt x="373" y="184"/>
                </a:cubicBezTo>
                <a:cubicBezTo>
                  <a:pt x="366" y="195"/>
                  <a:pt x="366" y="195"/>
                  <a:pt x="366" y="195"/>
                </a:cubicBezTo>
                <a:cubicBezTo>
                  <a:pt x="372" y="207"/>
                  <a:pt x="372" y="207"/>
                  <a:pt x="372" y="207"/>
                </a:cubicBezTo>
                <a:cubicBezTo>
                  <a:pt x="364" y="216"/>
                  <a:pt x="364" y="216"/>
                  <a:pt x="364" y="216"/>
                </a:cubicBezTo>
                <a:cubicBezTo>
                  <a:pt x="369" y="229"/>
                  <a:pt x="369" y="229"/>
                  <a:pt x="369" y="229"/>
                </a:cubicBezTo>
                <a:cubicBezTo>
                  <a:pt x="360" y="238"/>
                  <a:pt x="360" y="238"/>
                  <a:pt x="360" y="238"/>
                </a:cubicBezTo>
                <a:cubicBezTo>
                  <a:pt x="363" y="251"/>
                  <a:pt x="363" y="251"/>
                  <a:pt x="363" y="251"/>
                </a:cubicBezTo>
                <a:cubicBezTo>
                  <a:pt x="352" y="258"/>
                  <a:pt x="352" y="258"/>
                  <a:pt x="352" y="258"/>
                </a:cubicBezTo>
                <a:cubicBezTo>
                  <a:pt x="354" y="272"/>
                  <a:pt x="354" y="272"/>
                  <a:pt x="354" y="272"/>
                </a:cubicBezTo>
                <a:cubicBezTo>
                  <a:pt x="343" y="278"/>
                  <a:pt x="343" y="278"/>
                  <a:pt x="343" y="278"/>
                </a:cubicBezTo>
                <a:cubicBezTo>
                  <a:pt x="343" y="291"/>
                  <a:pt x="343" y="291"/>
                  <a:pt x="343" y="291"/>
                </a:cubicBezTo>
                <a:cubicBezTo>
                  <a:pt x="331" y="296"/>
                  <a:pt x="331" y="296"/>
                  <a:pt x="331" y="296"/>
                </a:cubicBezTo>
                <a:cubicBezTo>
                  <a:pt x="329" y="309"/>
                  <a:pt x="329" y="309"/>
                  <a:pt x="329" y="309"/>
                </a:cubicBezTo>
                <a:cubicBezTo>
                  <a:pt x="317" y="313"/>
                  <a:pt x="317" y="313"/>
                  <a:pt x="317" y="313"/>
                </a:cubicBezTo>
                <a:cubicBezTo>
                  <a:pt x="313" y="326"/>
                  <a:pt x="313" y="326"/>
                  <a:pt x="313" y="326"/>
                </a:cubicBezTo>
                <a:cubicBezTo>
                  <a:pt x="301" y="327"/>
                  <a:pt x="301" y="327"/>
                  <a:pt x="301" y="327"/>
                </a:cubicBezTo>
                <a:cubicBezTo>
                  <a:pt x="295" y="340"/>
                  <a:pt x="295" y="340"/>
                  <a:pt x="295" y="340"/>
                </a:cubicBezTo>
                <a:cubicBezTo>
                  <a:pt x="283" y="340"/>
                  <a:pt x="283" y="340"/>
                  <a:pt x="283" y="340"/>
                </a:cubicBezTo>
                <a:cubicBezTo>
                  <a:pt x="276" y="352"/>
                  <a:pt x="276" y="352"/>
                  <a:pt x="276" y="352"/>
                </a:cubicBezTo>
                <a:cubicBezTo>
                  <a:pt x="264" y="350"/>
                  <a:pt x="264" y="350"/>
                  <a:pt x="264" y="350"/>
                </a:cubicBezTo>
                <a:cubicBezTo>
                  <a:pt x="256" y="361"/>
                  <a:pt x="256" y="361"/>
                  <a:pt x="256" y="361"/>
                </a:cubicBezTo>
                <a:cubicBezTo>
                  <a:pt x="243" y="358"/>
                  <a:pt x="243" y="358"/>
                  <a:pt x="243" y="358"/>
                </a:cubicBezTo>
                <a:cubicBezTo>
                  <a:pt x="234" y="368"/>
                  <a:pt x="234" y="368"/>
                  <a:pt x="234" y="368"/>
                </a:cubicBezTo>
                <a:cubicBezTo>
                  <a:pt x="222" y="364"/>
                  <a:pt x="222" y="364"/>
                  <a:pt x="222" y="364"/>
                </a:cubicBezTo>
                <a:cubicBezTo>
                  <a:pt x="212" y="372"/>
                  <a:pt x="212" y="372"/>
                  <a:pt x="212" y="372"/>
                </a:cubicBezTo>
                <a:cubicBezTo>
                  <a:pt x="201" y="366"/>
                  <a:pt x="201" y="366"/>
                  <a:pt x="201" y="366"/>
                </a:cubicBezTo>
                <a:cubicBezTo>
                  <a:pt x="189" y="374"/>
                  <a:pt x="189" y="374"/>
                  <a:pt x="189" y="374"/>
                </a:cubicBezTo>
                <a:cubicBezTo>
                  <a:pt x="179" y="366"/>
                  <a:pt x="179" y="366"/>
                  <a:pt x="179" y="366"/>
                </a:cubicBezTo>
                <a:cubicBezTo>
                  <a:pt x="167" y="372"/>
                  <a:pt x="167" y="372"/>
                  <a:pt x="167" y="372"/>
                </a:cubicBezTo>
                <a:cubicBezTo>
                  <a:pt x="157" y="364"/>
                  <a:pt x="157" y="364"/>
                  <a:pt x="157" y="364"/>
                </a:cubicBezTo>
                <a:cubicBezTo>
                  <a:pt x="144" y="368"/>
                  <a:pt x="144" y="368"/>
                  <a:pt x="144" y="368"/>
                </a:cubicBezTo>
                <a:cubicBezTo>
                  <a:pt x="136" y="358"/>
                  <a:pt x="136" y="358"/>
                  <a:pt x="136" y="358"/>
                </a:cubicBezTo>
                <a:cubicBezTo>
                  <a:pt x="123" y="361"/>
                  <a:pt x="123" y="361"/>
                  <a:pt x="123" y="361"/>
                </a:cubicBezTo>
                <a:cubicBezTo>
                  <a:pt x="116" y="351"/>
                  <a:pt x="116" y="351"/>
                  <a:pt x="116" y="351"/>
                </a:cubicBezTo>
                <a:cubicBezTo>
                  <a:pt x="102" y="352"/>
                  <a:pt x="102" y="352"/>
                  <a:pt x="102" y="352"/>
                </a:cubicBezTo>
                <a:cubicBezTo>
                  <a:pt x="97" y="340"/>
                  <a:pt x="97" y="340"/>
                  <a:pt x="97" y="340"/>
                </a:cubicBezTo>
                <a:cubicBezTo>
                  <a:pt x="83" y="340"/>
                  <a:pt x="83" y="340"/>
                  <a:pt x="83" y="340"/>
                </a:cubicBezTo>
                <a:cubicBezTo>
                  <a:pt x="79" y="328"/>
                  <a:pt x="79" y="328"/>
                  <a:pt x="79" y="328"/>
                </a:cubicBezTo>
                <a:cubicBezTo>
                  <a:pt x="65" y="326"/>
                  <a:pt x="65" y="326"/>
                  <a:pt x="65" y="326"/>
                </a:cubicBezTo>
                <a:cubicBezTo>
                  <a:pt x="63" y="313"/>
                  <a:pt x="63" y="313"/>
                  <a:pt x="63" y="313"/>
                </a:cubicBezTo>
                <a:cubicBezTo>
                  <a:pt x="50" y="309"/>
                  <a:pt x="50" y="309"/>
                  <a:pt x="50" y="309"/>
                </a:cubicBezTo>
                <a:cubicBezTo>
                  <a:pt x="48" y="297"/>
                  <a:pt x="48" y="297"/>
                  <a:pt x="48" y="297"/>
                </a:cubicBezTo>
                <a:cubicBezTo>
                  <a:pt x="36" y="291"/>
                  <a:pt x="36" y="291"/>
                  <a:pt x="36" y="291"/>
                </a:cubicBezTo>
                <a:cubicBezTo>
                  <a:pt x="36" y="279"/>
                  <a:pt x="36" y="279"/>
                  <a:pt x="36" y="279"/>
                </a:cubicBezTo>
                <a:cubicBezTo>
                  <a:pt x="25" y="272"/>
                  <a:pt x="25" y="272"/>
                  <a:pt x="25" y="272"/>
                </a:cubicBezTo>
                <a:cubicBezTo>
                  <a:pt x="27" y="259"/>
                  <a:pt x="27" y="259"/>
                  <a:pt x="27" y="259"/>
                </a:cubicBezTo>
                <a:cubicBezTo>
                  <a:pt x="16" y="251"/>
                  <a:pt x="16" y="251"/>
                  <a:pt x="16" y="251"/>
                </a:cubicBezTo>
                <a:cubicBezTo>
                  <a:pt x="19" y="239"/>
                  <a:pt x="19" y="239"/>
                  <a:pt x="19" y="239"/>
                </a:cubicBezTo>
                <a:cubicBezTo>
                  <a:pt x="10" y="229"/>
                  <a:pt x="10" y="229"/>
                  <a:pt x="10" y="229"/>
                </a:cubicBezTo>
                <a:cubicBezTo>
                  <a:pt x="15" y="217"/>
                  <a:pt x="15" y="217"/>
                  <a:pt x="15" y="217"/>
                </a:cubicBezTo>
                <a:cubicBezTo>
                  <a:pt x="6" y="207"/>
                  <a:pt x="6" y="207"/>
                  <a:pt x="6" y="207"/>
                </a:cubicBezTo>
                <a:cubicBezTo>
                  <a:pt x="13" y="196"/>
                  <a:pt x="13" y="196"/>
                  <a:pt x="13" y="196"/>
                </a:cubicBezTo>
                <a:cubicBezTo>
                  <a:pt x="6" y="184"/>
                  <a:pt x="6" y="184"/>
                  <a:pt x="6" y="184"/>
                </a:cubicBezTo>
                <a:cubicBezTo>
                  <a:pt x="13" y="174"/>
                  <a:pt x="13" y="174"/>
                  <a:pt x="13" y="174"/>
                </a:cubicBezTo>
                <a:cubicBezTo>
                  <a:pt x="8" y="161"/>
                  <a:pt x="8" y="161"/>
                  <a:pt x="8" y="161"/>
                </a:cubicBezTo>
                <a:cubicBezTo>
                  <a:pt x="16" y="152"/>
                  <a:pt x="16" y="152"/>
                  <a:pt x="16" y="152"/>
                </a:cubicBezTo>
                <a:cubicBezTo>
                  <a:pt x="12" y="139"/>
                  <a:pt x="12" y="139"/>
                  <a:pt x="12" y="139"/>
                </a:cubicBezTo>
                <a:cubicBezTo>
                  <a:pt x="22" y="131"/>
                  <a:pt x="22" y="131"/>
                  <a:pt x="22" y="131"/>
                </a:cubicBezTo>
                <a:cubicBezTo>
                  <a:pt x="20" y="118"/>
                  <a:pt x="20" y="118"/>
                  <a:pt x="20" y="118"/>
                </a:cubicBezTo>
                <a:cubicBezTo>
                  <a:pt x="31" y="111"/>
                  <a:pt x="31" y="111"/>
                  <a:pt x="31" y="111"/>
                </a:cubicBezTo>
                <a:cubicBezTo>
                  <a:pt x="30" y="98"/>
                  <a:pt x="30" y="98"/>
                  <a:pt x="30" y="98"/>
                </a:cubicBezTo>
                <a:cubicBezTo>
                  <a:pt x="42" y="92"/>
                  <a:pt x="42" y="92"/>
                  <a:pt x="42" y="92"/>
                </a:cubicBezTo>
                <a:cubicBezTo>
                  <a:pt x="43" y="79"/>
                  <a:pt x="43" y="79"/>
                  <a:pt x="43" y="79"/>
                </a:cubicBezTo>
                <a:cubicBezTo>
                  <a:pt x="55" y="75"/>
                  <a:pt x="55" y="75"/>
                  <a:pt x="55" y="75"/>
                </a:cubicBezTo>
                <a:cubicBezTo>
                  <a:pt x="57" y="62"/>
                  <a:pt x="57" y="62"/>
                  <a:pt x="57" y="62"/>
                </a:cubicBezTo>
                <a:cubicBezTo>
                  <a:pt x="70" y="59"/>
                  <a:pt x="70" y="59"/>
                  <a:pt x="70" y="59"/>
                </a:cubicBezTo>
                <a:cubicBezTo>
                  <a:pt x="74" y="46"/>
                  <a:pt x="74" y="46"/>
                  <a:pt x="74" y="46"/>
                </a:cubicBezTo>
                <a:cubicBezTo>
                  <a:pt x="87" y="46"/>
                  <a:pt x="87" y="46"/>
                  <a:pt x="87" y="46"/>
                </a:cubicBezTo>
                <a:cubicBezTo>
                  <a:pt x="93" y="33"/>
                  <a:pt x="93" y="33"/>
                  <a:pt x="93" y="33"/>
                </a:cubicBezTo>
                <a:cubicBezTo>
                  <a:pt x="105" y="34"/>
                  <a:pt x="105" y="34"/>
                  <a:pt x="105" y="34"/>
                </a:cubicBezTo>
                <a:cubicBezTo>
                  <a:pt x="112" y="23"/>
                  <a:pt x="112" y="23"/>
                  <a:pt x="112" y="23"/>
                </a:cubicBezTo>
                <a:cubicBezTo>
                  <a:pt x="125" y="25"/>
                  <a:pt x="125" y="25"/>
                  <a:pt x="125" y="25"/>
                </a:cubicBezTo>
                <a:cubicBezTo>
                  <a:pt x="134" y="14"/>
                  <a:pt x="134" y="14"/>
                  <a:pt x="134" y="14"/>
                </a:cubicBezTo>
                <a:cubicBezTo>
                  <a:pt x="146" y="18"/>
                  <a:pt x="146" y="18"/>
                  <a:pt x="146" y="18"/>
                </a:cubicBezTo>
                <a:cubicBezTo>
                  <a:pt x="156" y="9"/>
                  <a:pt x="156" y="9"/>
                  <a:pt x="156" y="9"/>
                </a:cubicBezTo>
                <a:cubicBezTo>
                  <a:pt x="167" y="14"/>
                  <a:pt x="167" y="14"/>
                  <a:pt x="167" y="14"/>
                </a:cubicBezTo>
                <a:cubicBezTo>
                  <a:pt x="178" y="6"/>
                  <a:pt x="178" y="6"/>
                  <a:pt x="178" y="6"/>
                </a:cubicBezTo>
                <a:cubicBezTo>
                  <a:pt x="189" y="13"/>
                  <a:pt x="189" y="13"/>
                  <a:pt x="189" y="13"/>
                </a:cubicBezTo>
                <a:cubicBezTo>
                  <a:pt x="201" y="6"/>
                  <a:pt x="201" y="6"/>
                  <a:pt x="201" y="6"/>
                </a:cubicBezTo>
                <a:cubicBezTo>
                  <a:pt x="211" y="14"/>
                  <a:pt x="211" y="14"/>
                  <a:pt x="211" y="14"/>
                </a:cubicBezTo>
                <a:cubicBezTo>
                  <a:pt x="223" y="9"/>
                  <a:pt x="223" y="9"/>
                  <a:pt x="223" y="9"/>
                </a:cubicBezTo>
                <a:cubicBezTo>
                  <a:pt x="232" y="18"/>
                  <a:pt x="232" y="18"/>
                  <a:pt x="232" y="18"/>
                </a:cubicBezTo>
                <a:cubicBezTo>
                  <a:pt x="245" y="14"/>
                  <a:pt x="245" y="14"/>
                  <a:pt x="245" y="14"/>
                </a:cubicBezTo>
                <a:cubicBezTo>
                  <a:pt x="253" y="25"/>
                  <a:pt x="253" y="25"/>
                  <a:pt x="253" y="25"/>
                </a:cubicBezTo>
                <a:cubicBezTo>
                  <a:pt x="266" y="23"/>
                  <a:pt x="266" y="23"/>
                  <a:pt x="266" y="23"/>
                </a:cubicBezTo>
                <a:cubicBezTo>
                  <a:pt x="273" y="34"/>
                  <a:pt x="273" y="34"/>
                  <a:pt x="273" y="34"/>
                </a:cubicBezTo>
                <a:cubicBezTo>
                  <a:pt x="286" y="33"/>
                  <a:pt x="286" y="33"/>
                  <a:pt x="286" y="33"/>
                </a:cubicBezTo>
                <a:cubicBezTo>
                  <a:pt x="291" y="45"/>
                  <a:pt x="291" y="45"/>
                  <a:pt x="291" y="45"/>
                </a:cubicBezTo>
                <a:cubicBezTo>
                  <a:pt x="305" y="46"/>
                  <a:pt x="305" y="46"/>
                  <a:pt x="305" y="46"/>
                </a:cubicBezTo>
                <a:cubicBezTo>
                  <a:pt x="308" y="59"/>
                  <a:pt x="308" y="59"/>
                  <a:pt x="308" y="59"/>
                </a:cubicBezTo>
                <a:cubicBezTo>
                  <a:pt x="321" y="62"/>
                  <a:pt x="321" y="62"/>
                  <a:pt x="321" y="62"/>
                </a:cubicBezTo>
                <a:cubicBezTo>
                  <a:pt x="323" y="74"/>
                  <a:pt x="323" y="74"/>
                  <a:pt x="323" y="74"/>
                </a:cubicBezTo>
                <a:cubicBezTo>
                  <a:pt x="336" y="79"/>
                  <a:pt x="336" y="79"/>
                  <a:pt x="336" y="79"/>
                </a:cubicBezTo>
                <a:cubicBezTo>
                  <a:pt x="336" y="92"/>
                  <a:pt x="336" y="92"/>
                  <a:pt x="336" y="92"/>
                </a:cubicBezTo>
                <a:cubicBezTo>
                  <a:pt x="349" y="98"/>
                  <a:pt x="349" y="98"/>
                  <a:pt x="349" y="98"/>
                </a:cubicBezTo>
                <a:cubicBezTo>
                  <a:pt x="347" y="110"/>
                  <a:pt x="347" y="110"/>
                  <a:pt x="347" y="110"/>
                </a:cubicBezTo>
                <a:cubicBezTo>
                  <a:pt x="359" y="118"/>
                  <a:pt x="359" y="118"/>
                  <a:pt x="359" y="118"/>
                </a:cubicBezTo>
                <a:cubicBezTo>
                  <a:pt x="356" y="131"/>
                  <a:pt x="356" y="131"/>
                  <a:pt x="356" y="131"/>
                </a:cubicBezTo>
                <a:cubicBezTo>
                  <a:pt x="366" y="139"/>
                  <a:pt x="366" y="139"/>
                  <a:pt x="366" y="139"/>
                </a:cubicBezTo>
                <a:lnTo>
                  <a:pt x="362" y="151"/>
                </a:lnTo>
                <a:close/>
                <a:moveTo>
                  <a:pt x="379" y="190"/>
                </a:moveTo>
                <a:cubicBezTo>
                  <a:pt x="379" y="85"/>
                  <a:pt x="294" y="0"/>
                  <a:pt x="189" y="0"/>
                </a:cubicBezTo>
                <a:cubicBezTo>
                  <a:pt x="85" y="0"/>
                  <a:pt x="0" y="85"/>
                  <a:pt x="0" y="190"/>
                </a:cubicBezTo>
                <a:cubicBezTo>
                  <a:pt x="0" y="295"/>
                  <a:pt x="85" y="379"/>
                  <a:pt x="189" y="379"/>
                </a:cubicBezTo>
                <a:cubicBezTo>
                  <a:pt x="294" y="379"/>
                  <a:pt x="379" y="295"/>
                  <a:pt x="379" y="190"/>
                </a:cubicBezTo>
              </a:path>
            </a:pathLst>
          </a:custGeom>
          <a:solidFill>
            <a:schemeClr val="tx1">
              <a:lumMod val="50000"/>
              <a:lumOff val="50000"/>
              <a:alpha val="30000"/>
            </a:schemeClr>
          </a:solidFill>
          <a:ln>
            <a:noFill/>
          </a:ln>
        </p:spPr>
        <p:txBody>
          <a:bodyPr vert="horz" wrap="square" lIns="91440" tIns="45720" rIns="91440" bIns="45720" numCol="1" anchor="t" anchorCtr="0" compatLnSpc="1"/>
          <a:lstStyle/>
          <a:p>
            <a:endParaRPr lang="zh-CN" altLang="en-US" sz="1800"/>
          </a:p>
        </p:txBody>
      </p:sp>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pPr/>
              <a:t>2022/4/4</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40989"/>
      </p:ext>
    </p:extLst>
  </p:cSld>
  <p:clrMap bg1="lt1" tx1="dk1" bg2="lt2" tx2="dk2" accent1="accent1" accent2="accent2" accent3="accent3" accent4="accent4" accent5="accent5" accent6="accent6" hlink="hlink" folHlink="folHlink"/>
  <p:sldLayoutIdLst>
    <p:sldLayoutId id="2147483665" r:id="rId1"/>
    <p:sldLayoutId id="2147483666"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2pPr>
      <a:lvl3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3pPr>
      <a:lvl4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4pPr>
      <a:lvl5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5pPr>
      <a:lvl6pPr marL="457189" algn="ctr" rtl="0" fontAlgn="base">
        <a:spcBef>
          <a:spcPct val="0"/>
        </a:spcBef>
        <a:spcAft>
          <a:spcPct val="0"/>
        </a:spcAft>
        <a:defRPr sz="4400">
          <a:solidFill>
            <a:schemeClr val="tx2"/>
          </a:solidFill>
          <a:latin typeface="Arial" charset="0"/>
          <a:ea typeface="宋体" pitchFamily="2" charset="-122"/>
        </a:defRPr>
      </a:lvl6pPr>
      <a:lvl7pPr marL="914377" algn="ctr" rtl="0" fontAlgn="base">
        <a:spcBef>
          <a:spcPct val="0"/>
        </a:spcBef>
        <a:spcAft>
          <a:spcPct val="0"/>
        </a:spcAft>
        <a:defRPr sz="4400">
          <a:solidFill>
            <a:schemeClr val="tx2"/>
          </a:solidFill>
          <a:latin typeface="Arial" charset="0"/>
          <a:ea typeface="宋体" pitchFamily="2" charset="-122"/>
        </a:defRPr>
      </a:lvl7pPr>
      <a:lvl8pPr marL="1371566" algn="ctr" rtl="0" fontAlgn="base">
        <a:spcBef>
          <a:spcPct val="0"/>
        </a:spcBef>
        <a:spcAft>
          <a:spcPct val="0"/>
        </a:spcAft>
        <a:defRPr sz="4400">
          <a:solidFill>
            <a:schemeClr val="tx2"/>
          </a:solidFill>
          <a:latin typeface="Arial" charset="0"/>
          <a:ea typeface="宋体" pitchFamily="2" charset="-122"/>
        </a:defRPr>
      </a:lvl8pPr>
      <a:lvl9pPr marL="1828754" algn="ctr" rtl="0" fontAlgn="base">
        <a:spcBef>
          <a:spcPct val="0"/>
        </a:spcBef>
        <a:spcAft>
          <a:spcPct val="0"/>
        </a:spcAft>
        <a:defRPr sz="4400">
          <a:solidFill>
            <a:schemeClr val="tx2"/>
          </a:solidFill>
          <a:latin typeface="Arial" charset="0"/>
          <a:ea typeface="宋体" pitchFamily="2" charset="-122"/>
        </a:defRPr>
      </a:lvl9pPr>
    </p:titleStyle>
    <p:bodyStyle>
      <a:lvl1pPr marL="342891" indent="-342891" algn="l" rtl="0" eaLnBrk="0" fontAlgn="base" hangingPunct="0">
        <a:spcBef>
          <a:spcPct val="20000"/>
        </a:spcBef>
        <a:spcAft>
          <a:spcPct val="0"/>
        </a:spcAft>
        <a:buChar char="•"/>
        <a:defRPr sz="3200" b="1">
          <a:solidFill>
            <a:srgbClr val="002060"/>
          </a:solidFill>
          <a:latin typeface="微软雅黑" pitchFamily="34" charset="-122"/>
          <a:ea typeface="微软雅黑" pitchFamily="34" charset="-122"/>
          <a:cs typeface="+mn-cs"/>
        </a:defRPr>
      </a:lvl1pPr>
      <a:lvl2pPr marL="742932" indent="-285744" algn="l" rtl="0" eaLnBrk="0" fontAlgn="base" hangingPunct="0">
        <a:spcBef>
          <a:spcPct val="20000"/>
        </a:spcBef>
        <a:spcAft>
          <a:spcPct val="0"/>
        </a:spcAft>
        <a:buChar char="–"/>
        <a:defRPr sz="2800" b="1">
          <a:solidFill>
            <a:srgbClr val="002060"/>
          </a:solidFill>
          <a:latin typeface="微软雅黑" pitchFamily="34" charset="-122"/>
          <a:ea typeface="微软雅黑" pitchFamily="34" charset="-122"/>
        </a:defRPr>
      </a:lvl2pPr>
      <a:lvl3pPr marL="1142971" indent="-228594" algn="l" rtl="0" eaLnBrk="0" fontAlgn="base" hangingPunct="0">
        <a:spcBef>
          <a:spcPct val="20000"/>
        </a:spcBef>
        <a:spcAft>
          <a:spcPct val="0"/>
        </a:spcAft>
        <a:buChar char="•"/>
        <a:defRPr sz="2400" b="1">
          <a:solidFill>
            <a:srgbClr val="002060"/>
          </a:solidFill>
          <a:latin typeface="微软雅黑" pitchFamily="34" charset="-122"/>
          <a:ea typeface="微软雅黑" pitchFamily="34" charset="-122"/>
        </a:defRPr>
      </a:lvl3pPr>
      <a:lvl4pPr marL="1600160"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4pPr>
      <a:lvl5pPr marL="2057349"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5pPr>
      <a:lvl6pPr marL="2514537" indent="-228594" algn="l" rtl="0" fontAlgn="base">
        <a:spcBef>
          <a:spcPct val="20000"/>
        </a:spcBef>
        <a:spcAft>
          <a:spcPct val="0"/>
        </a:spcAft>
        <a:buChar char="»"/>
        <a:defRPr sz="2000">
          <a:solidFill>
            <a:schemeClr val="tx1"/>
          </a:solidFill>
          <a:latin typeface="+mn-lt"/>
          <a:ea typeface="+mn-ea"/>
        </a:defRPr>
      </a:lvl6pPr>
      <a:lvl7pPr marL="2971726" indent="-228594" algn="l" rtl="0" fontAlgn="base">
        <a:spcBef>
          <a:spcPct val="20000"/>
        </a:spcBef>
        <a:spcAft>
          <a:spcPct val="0"/>
        </a:spcAft>
        <a:buChar char="»"/>
        <a:defRPr sz="2000">
          <a:solidFill>
            <a:schemeClr val="tx1"/>
          </a:solidFill>
          <a:latin typeface="+mn-lt"/>
          <a:ea typeface="+mn-ea"/>
        </a:defRPr>
      </a:lvl7pPr>
      <a:lvl8pPr marL="3428914" indent="-228594" algn="l" rtl="0" fontAlgn="base">
        <a:spcBef>
          <a:spcPct val="20000"/>
        </a:spcBef>
        <a:spcAft>
          <a:spcPct val="0"/>
        </a:spcAft>
        <a:buChar char="»"/>
        <a:defRPr sz="2000">
          <a:solidFill>
            <a:schemeClr val="tx1"/>
          </a:solidFill>
          <a:latin typeface="+mn-lt"/>
          <a:ea typeface="+mn-ea"/>
        </a:defRPr>
      </a:lvl8pPr>
      <a:lvl9pPr marL="3886103" indent="-228594"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vmlDrawing" Target="../drawings/vmlDrawing5.vml"/><Relationship Id="rId5" Type="http://schemas.openxmlformats.org/officeDocument/2006/relationships/image" Target="../media/image22.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vmlDrawing" Target="../drawings/vmlDrawing6.v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24.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8.vml"/><Relationship Id="rId5" Type="http://schemas.openxmlformats.org/officeDocument/2006/relationships/image" Target="../media/image26.wmf"/><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27.w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vmlDrawing" Target="../drawings/vmlDrawing10.vml"/><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文本框 1">
            <a:extLst>
              <a:ext uri="{FF2B5EF4-FFF2-40B4-BE49-F238E27FC236}">
                <a16:creationId xmlns:a16="http://schemas.microsoft.com/office/drawing/2014/main" id="{2E63137F-1545-4A23-8985-F45AD0E643AA}"/>
              </a:ext>
            </a:extLst>
          </p:cNvPr>
          <p:cNvSpPr txBox="1"/>
          <p:nvPr/>
        </p:nvSpPr>
        <p:spPr>
          <a:xfrm>
            <a:off x="904459" y="1287946"/>
            <a:ext cx="8941157" cy="414530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Ø"/>
            </a:pPr>
            <a:r>
              <a:rPr lang="zh-CN" altLang="en-US" sz="3200" dirty="0">
                <a:solidFill>
                  <a:schemeClr val="bg1">
                    <a:lumMod val="75000"/>
                  </a:schemeClr>
                </a:solidFill>
              </a:rPr>
              <a:t>主存系统</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Ø"/>
            </a:pPr>
            <a:r>
              <a:rPr lang="zh-CN" altLang="en-US" sz="3200" dirty="0"/>
              <a:t>硬盘及</a:t>
            </a:r>
            <a:r>
              <a:rPr lang="en-US" altLang="zh-CN" sz="3200" dirty="0"/>
              <a:t>RAID</a:t>
            </a:r>
          </a:p>
          <a:p>
            <a:pPr marL="457200" indent="-457200">
              <a:lnSpc>
                <a:spcPts val="8200"/>
              </a:lnSpc>
              <a:buClr>
                <a:srgbClr val="0055D2"/>
              </a:buClr>
              <a:buFont typeface="Wingdings" panose="05000000000000000000" pitchFamily="2" charset="2"/>
              <a:buChar char="Ø"/>
            </a:pPr>
            <a:r>
              <a:rPr lang="zh-CN" altLang="en-US" sz="3200" dirty="0">
                <a:solidFill>
                  <a:schemeClr val="bg1">
                    <a:lumMod val="75000"/>
                  </a:schemeClr>
                </a:solidFill>
              </a:rPr>
              <a:t>新型存储器</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Ø"/>
            </a:pPr>
            <a:r>
              <a:rPr lang="en-US" altLang="zh-CN" sz="3200" dirty="0">
                <a:solidFill>
                  <a:schemeClr val="bg1">
                    <a:lumMod val="75000"/>
                  </a:schemeClr>
                </a:solidFill>
              </a:rPr>
              <a:t>Cache</a:t>
            </a:r>
            <a:r>
              <a:rPr lang="zh-CN" altLang="en-US" sz="3200" dirty="0">
                <a:solidFill>
                  <a:schemeClr val="bg1">
                    <a:lumMod val="75000"/>
                  </a:schemeClr>
                </a:solidFill>
              </a:rPr>
              <a:t>一致性</a:t>
            </a:r>
            <a:endParaRPr lang="en-US" altLang="zh-CN" sz="3200" dirty="0">
              <a:solidFill>
                <a:schemeClr val="bg1">
                  <a:lumMod val="75000"/>
                </a:schemeClr>
              </a:solidFill>
            </a:endParaRPr>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287119" cy="830998"/>
            <a:chOff x="908363" y="278221"/>
            <a:chExt cx="2287119" cy="830997"/>
          </a:xfrm>
        </p:grpSpPr>
        <p:sp>
          <p:nvSpPr>
            <p:cNvPr id="11" name="矩形 10">
              <a:extLst>
                <a:ext uri="{FF2B5EF4-FFF2-40B4-BE49-F238E27FC236}">
                  <a16:creationId xmlns:a16="http://schemas.microsoft.com/office/drawing/2014/main" id="{C2A05078-9393-4A56-B4A0-40E0462BC455}"/>
                </a:ext>
              </a:extLst>
            </p:cNvPr>
            <p:cNvSpPr/>
            <p:nvPr/>
          </p:nvSpPr>
          <p:spPr>
            <a:xfrm>
              <a:off x="908363" y="801441"/>
              <a:ext cx="228711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Memory System</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存储系统</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318882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628223" cy="830997"/>
            <a:chOff x="908363" y="278221"/>
            <a:chExt cx="2628223"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21850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Reliability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339102"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硬盘的可靠性</a:t>
              </a: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61273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提高硬盘组成部件可靠性的方法：</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有效构建方法（</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valid construction</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lvl="2"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在构建硬盘系统的过程中消除故障隐患，这样建立起来的系统就不会出现故障。</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纠错方法（</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error correction</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p>
          <a:p>
            <a:pPr lvl="2"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在系统构建中采用容错的方法。这样即使出现故障，也可以通过容错信息保证系统正常工作。 </a:t>
            </a:r>
          </a:p>
        </p:txBody>
      </p:sp>
    </p:spTree>
    <p:extLst>
      <p:ext uri="{BB962C8B-B14F-4D97-AF65-F5344CB8AC3E}">
        <p14:creationId xmlns:p14="http://schemas.microsoft.com/office/powerpoint/2010/main" val="151814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539307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硬盘阵列</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DA</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Disk Array</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：使用多个硬盘（包括驱动器）的组合来代替一个大容量的硬盘。</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在多个磁盘并行工作。</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以条带为单位把数据均匀地分布到多个磁盘上，交叉存放。</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条带存放可以使多个数据读</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写请求并行处理，从而提高访问性能。</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并行性有两方面的含义：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多个独立的请求</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可以由多个硬盘来并行地处理，减少</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请求的排队等待时间。</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一个请求</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访问多个块，就可以由多个盘合作来并行处理，提高了单个请求的传输率。</a:t>
            </a:r>
          </a:p>
        </p:txBody>
      </p:sp>
    </p:spTree>
    <p:extLst>
      <p:ext uri="{BB962C8B-B14F-4D97-AF65-F5344CB8AC3E}">
        <p14:creationId xmlns:p14="http://schemas.microsoft.com/office/powerpoint/2010/main" val="163566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blinds(horizontal)">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blinds(horizontal)">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393562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阵列中磁盘数量的增加会导致磁盘阵列可靠性的下降。如果使用了</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个磁盘构成磁盘阵列，那么整个阵列的可靠性将降低为单个磁盘的</a:t>
            </a:r>
            <a:r>
              <a:rPr lang="en-US" altLang="zh-CN"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1/N</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在磁盘阵列中设置</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冗余信息盘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，当单个磁盘失效时，丢失的信息可以通过冗余盘中的信息重新构建。</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廉价磁盘冗余阵列</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Redundant Arrays of Inexpensive Disks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9101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77053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大多数硬盘阵列的组成可以由以下两个特征来区分：。</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数据交叉存放的粒度</a:t>
            </a:r>
            <a:endPar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spcBef>
                <a:spcPts val="600"/>
              </a:spcBef>
              <a:spcAft>
                <a:spcPts val="600"/>
              </a:spcAft>
              <a:buClr>
                <a:srgbClr val="FF9900"/>
              </a:buClr>
              <a:buFont typeface="Wingdings" panose="05000000000000000000" pitchFamily="2" charset="2"/>
              <a:buChar char="ü"/>
            </a:pP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细粒度磁盘阵列</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是在概念上把数据分割成相对较小的单位交叉存放。</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1657350" lvl="3" indent="-285750" algn="just">
              <a:spcBef>
                <a:spcPts val="600"/>
              </a:spcBef>
              <a:spcAft>
                <a:spcPts val="600"/>
              </a:spcAft>
              <a:buClr>
                <a:srgbClr val="FF9900"/>
              </a:buClr>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优点：所有</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请求都能够获得很高的数据传输率。</a:t>
            </a:r>
          </a:p>
          <a:p>
            <a:pPr marL="1657350" lvl="3" indent="-285750" algn="just">
              <a:spcBef>
                <a:spcPts val="600"/>
              </a:spcBef>
              <a:spcAft>
                <a:spcPts val="600"/>
              </a:spcAft>
              <a:buClr>
                <a:srgbClr val="FF9900"/>
              </a:buClr>
              <a:buFont typeface="Wingdings" panose="05000000000000000000" pitchFamily="2" charset="2"/>
              <a:buChar char="l"/>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缺点：在任何时间，都只有一个逻辑上的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在处理当中，而且所有的磁盘都会因为为每个请求进行定位而浪费时间。</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spcBef>
                <a:spcPts val="600"/>
              </a:spcBef>
              <a:spcAft>
                <a:spcPts val="600"/>
              </a:spcAft>
              <a:buClr>
                <a:srgbClr val="FF9900"/>
              </a:buClr>
              <a:buFont typeface="Wingdings" panose="05000000000000000000" pitchFamily="2" charset="2"/>
              <a:buChar char="ü"/>
            </a:pP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粗粒度磁盘阵列</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是把数据以相对较大的单位交叉存放。</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1714500" lvl="3" indent="-342900" algn="just">
              <a:spcBef>
                <a:spcPts val="600"/>
              </a:spcBef>
              <a:spcAft>
                <a:spcPts val="600"/>
              </a:spcAft>
              <a:buClr>
                <a:srgbClr val="FF9900"/>
              </a:buClr>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多个较小规模的请求可以同时得到处理。</a:t>
            </a:r>
          </a:p>
          <a:p>
            <a:pPr marL="1714500" lvl="3" indent="-342900" algn="just">
              <a:spcBef>
                <a:spcPts val="600"/>
              </a:spcBef>
              <a:spcAft>
                <a:spcPts val="600"/>
              </a:spcAft>
              <a:buClr>
                <a:srgbClr val="FF9900"/>
              </a:buClr>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对于较大规模的请求又能获得较高的传输率。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冗余数据的计算方法以及在磁盘阵列中的存放方式</a:t>
            </a:r>
            <a:endPar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9376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blinds(horizontal)">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blinds(horizontal)">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blinds(horizontal)">
                                      <p:cBhvr>
                                        <p:cTn id="30" dur="500"/>
                                        <p:tgtEl>
                                          <p:spTgt spid="7">
                                            <p:txEl>
                                              <p:pRg st="6" end="6"/>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blinds(horizontal)">
                                      <p:cBhvr>
                                        <p:cTn id="33" dur="500"/>
                                        <p:tgtEl>
                                          <p:spTgt spid="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blinds(horizontal)">
                                      <p:cBhvr>
                                        <p:cTn id="38"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56208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在磁盘阵列中设置冗余需要解决以下两个问题：</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如何计算冗余信息？</a:t>
            </a:r>
            <a:endPar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大多都是采用奇偶校验码；</a:t>
            </a: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也有采用汉明码（</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Hamming code</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Reed-Solomon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码的。</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如何把冗余信息分布到磁盘阵列中的各个盘</a:t>
            </a:r>
            <a:r>
              <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a:t>
            </a: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把冗余信息集中存放在少数的几个盘中。</a:t>
            </a: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把冗余信息均匀地存放到所有的盘中，能避免出现热点问题。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6363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blinds(horizontal)">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blinds(horizontal)">
                                      <p:cBhvr>
                                        <p:cTn id="25" dur="500"/>
                                        <p:tgtEl>
                                          <p:spTgt spid="7">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blinds(horizontal)">
                                      <p:cBhvr>
                                        <p:cTn id="28"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Group 87">
            <a:extLst>
              <a:ext uri="{FF2B5EF4-FFF2-40B4-BE49-F238E27FC236}">
                <a16:creationId xmlns:a16="http://schemas.microsoft.com/office/drawing/2014/main" id="{31E2BB7C-AE88-4B14-9227-40D58DACE1EF}"/>
              </a:ext>
            </a:extLst>
          </p:cNvPr>
          <p:cNvGraphicFramePr>
            <a:graphicFrameLocks noGrp="1"/>
          </p:cNvGraphicFramePr>
          <p:nvPr>
            <p:extLst>
              <p:ext uri="{D42A27DB-BD31-4B8C-83A1-F6EECF244321}">
                <p14:modId xmlns:p14="http://schemas.microsoft.com/office/powerpoint/2010/main" val="3791061850"/>
              </p:ext>
            </p:extLst>
          </p:nvPr>
        </p:nvGraphicFramePr>
        <p:xfrm>
          <a:off x="1638300" y="1097910"/>
          <a:ext cx="8915400" cy="5419726"/>
        </p:xfrm>
        <a:graphic>
          <a:graphicData uri="http://schemas.openxmlformats.org/drawingml/2006/table">
            <a:tbl>
              <a:tblPr/>
              <a:tblGrid>
                <a:gridCol w="19050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1164418">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RAID</a:t>
                      </a: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级别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可以容忍的故障个数以及当数据盘为</a:t>
                      </a:r>
                      <a:r>
                        <a:rPr kumimoji="1" lang="en-US" altLang="zh-CN"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8</a:t>
                      </a: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个时，所需要的检测盘的个数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优 点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缺 点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公司产品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54">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0  </a:t>
                      </a:r>
                    </a:p>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非冗余，条带存放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0</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9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没有空间开销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9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没有纠错能力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9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广泛应用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2661">
                <a:tc>
                  <a:txBody>
                    <a:bodyPr/>
                    <a:lstStyle>
                      <a:lvl1pPr marL="381000" indent="-381000"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endParaRPr>
                    </a:p>
                    <a:p>
                      <a:pPr marL="381000" marR="0" lvl="0" indent="-381000" algn="ctr"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1</a:t>
                      </a:r>
                    </a:p>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镜像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26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8</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不需要计算奇偶校验，数据恢复快，读数据快。而且其小规模写操作比更高级别的</a:t>
                      </a: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RAID</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快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检测空间开销最大</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（即需要的检测盘最多）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7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EMC</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HP</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a:t>
                      </a: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Tandem</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IBM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175">
                <a:tc>
                  <a:txBody>
                    <a:bodyPr/>
                    <a:lstStyle>
                      <a:lvl1pPr marL="381000" indent="-381000"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381000" marR="0" lvl="0" indent="-381000" algn="ctr" defTabSz="914400" rtl="0" eaLnBrk="1" fontAlgn="base" latinLnBrk="0" hangingPunct="1">
                        <a:lnSpc>
                          <a:spcPct val="14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2</a:t>
                      </a:r>
                    </a:p>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存储器式</a:t>
                      </a: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ECC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6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不依靠故障盘进行自诊断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检测空间开销的级别是</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log</a:t>
                      </a:r>
                      <a:r>
                        <a:rPr kumimoji="1" lang="en-US" altLang="zh-CN" sz="1600" b="1" i="0" u="none" strike="noStrike" cap="none" normalizeH="0" baseline="-30000" dirty="0">
                          <a:ln>
                            <a:noFill/>
                          </a:ln>
                          <a:solidFill>
                            <a:schemeClr val="tx1"/>
                          </a:solidFill>
                          <a:effectLst/>
                          <a:latin typeface="宋体" panose="02010600030101010101" pitchFamily="2" charset="-122"/>
                          <a:ea typeface="宋体" panose="02010600030101010101" pitchFamily="2" charset="-122"/>
                        </a:rPr>
                        <a:t>2</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m</a:t>
                      </a: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级（</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m</a:t>
                      </a: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为数据盘的个数）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24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没有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64418">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6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3  </a:t>
                      </a:r>
                    </a:p>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位交叉奇偶校验 </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21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检测空间开销小（即需要的检测盘少），大规模读写操作的带宽高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对小规模、随机的读写操作没有提供特别的支持 </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外存概念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5512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7" name="Group 73">
            <a:extLst>
              <a:ext uri="{FF2B5EF4-FFF2-40B4-BE49-F238E27FC236}">
                <a16:creationId xmlns:a16="http://schemas.microsoft.com/office/drawing/2014/main" id="{F3979566-7526-432A-BB92-30E39FAF9F8B}"/>
              </a:ext>
            </a:extLst>
          </p:cNvPr>
          <p:cNvGraphicFramePr>
            <a:graphicFrameLocks/>
          </p:cNvGraphicFramePr>
          <p:nvPr>
            <p:extLst>
              <p:ext uri="{D42A27DB-BD31-4B8C-83A1-F6EECF244321}">
                <p14:modId xmlns:p14="http://schemas.microsoft.com/office/powerpoint/2010/main" val="680188416"/>
              </p:ext>
            </p:extLst>
          </p:nvPr>
        </p:nvGraphicFramePr>
        <p:xfrm>
          <a:off x="2063750" y="1324665"/>
          <a:ext cx="8064500" cy="4973638"/>
        </p:xfrm>
        <a:graphic>
          <a:graphicData uri="http://schemas.openxmlformats.org/drawingml/2006/table">
            <a:tbl>
              <a:tblPr/>
              <a:tblGrid>
                <a:gridCol w="1846262">
                  <a:extLst>
                    <a:ext uri="{9D8B030D-6E8A-4147-A177-3AD203B41FA5}">
                      <a16:colId xmlns:a16="http://schemas.microsoft.com/office/drawing/2014/main" val="20000"/>
                    </a:ext>
                  </a:extLst>
                </a:gridCol>
                <a:gridCol w="1538288">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944687">
                  <a:extLst>
                    <a:ext uri="{9D8B030D-6E8A-4147-A177-3AD203B41FA5}">
                      <a16:colId xmlns:a16="http://schemas.microsoft.com/office/drawing/2014/main" val="20003"/>
                    </a:ext>
                  </a:extLst>
                </a:gridCol>
                <a:gridCol w="1223963">
                  <a:extLst>
                    <a:ext uri="{9D8B030D-6E8A-4147-A177-3AD203B41FA5}">
                      <a16:colId xmlns:a16="http://schemas.microsoft.com/office/drawing/2014/main" val="20004"/>
                    </a:ext>
                  </a:extLst>
                </a:gridCol>
              </a:tblGrid>
              <a:tr h="1432432">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dirty="0">
                          <a:ln>
                            <a:noFill/>
                          </a:ln>
                          <a:solidFill>
                            <a:srgbClr val="E24C05"/>
                          </a:solidFill>
                          <a:effectLst/>
                          <a:latin typeface="宋体" panose="02010600030101010101" pitchFamily="2" charset="-122"/>
                          <a:ea typeface="宋体" panose="02010600030101010101" pitchFamily="2" charset="-122"/>
                        </a:rPr>
                        <a:t>RAID</a:t>
                      </a:r>
                      <a:r>
                        <a:rPr kumimoji="1" lang="zh-CN" altLang="en-US" sz="1600" b="1" i="0" u="none" strike="noStrike" cap="none" normalizeH="0" baseline="0" dirty="0">
                          <a:ln>
                            <a:noFill/>
                          </a:ln>
                          <a:solidFill>
                            <a:srgbClr val="E24C05"/>
                          </a:solidFill>
                          <a:effectLst/>
                          <a:latin typeface="宋体" panose="02010600030101010101" pitchFamily="2" charset="-122"/>
                          <a:ea typeface="宋体" panose="02010600030101010101" pitchFamily="2" charset="-122"/>
                        </a:rPr>
                        <a:t>级别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可以容忍的故障个数以及当数据盘为</a:t>
                      </a:r>
                      <a:r>
                        <a:rPr kumimoji="1" lang="en-US" altLang="zh-CN"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8</a:t>
                      </a: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个时，所需要的检测盘的个数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优 点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缺 点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28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E24C05"/>
                          </a:solidFill>
                          <a:effectLst/>
                          <a:latin typeface="宋体" panose="02010600030101010101" pitchFamily="2" charset="-122"/>
                          <a:ea typeface="宋体" panose="02010600030101010101" pitchFamily="2" charset="-122"/>
                        </a:rPr>
                        <a:t>公司产品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64232">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4  </a:t>
                      </a:r>
                    </a:p>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块交叉奇偶校验</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检测空间开销小，小规模的读操作带宽更高</a:t>
                      </a:r>
                      <a:r>
                        <a:rPr kumimoji="1" lang="zh-CN" altLang="en-US" sz="1600" b="0" i="0" u="none" strike="noStrike" cap="none" normalizeH="0" baseline="0">
                          <a:ln>
                            <a:noFill/>
                          </a:ln>
                          <a:solidFill>
                            <a:srgbClr val="E24C05"/>
                          </a:solidFill>
                          <a:effectLst/>
                          <a:latin typeface="宋体" panose="02010600030101010101" pitchFamily="2" charset="-122"/>
                          <a:ea typeface="宋体" panose="02010600030101010101"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校验盘是小规模写的瓶颈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endPar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网络设备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12742">
                <a:tc>
                  <a:txBody>
                    <a:bodyPr/>
                    <a:lstStyle>
                      <a:lvl1pPr marL="381000" indent="-381000"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5</a:t>
                      </a:r>
                    </a:p>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块交叉分布</a:t>
                      </a:r>
                    </a:p>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奇偶校验 </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检测空间开销小，小规模的读写操作带宽更高</a:t>
                      </a:r>
                      <a:r>
                        <a:rPr kumimoji="1"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小规模写操作需要访问磁盘</a:t>
                      </a: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次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endPar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广泛应用 </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4232">
                <a:tc>
                  <a:txBody>
                    <a:bodyPr/>
                    <a:lstStyle>
                      <a:lvl1pPr marL="381000" indent="-381000"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381000" marR="0" lvl="0" indent="-381000" algn="ctr" defTabSz="914400" rtl="0" eaLnBrk="1" fontAlgn="base" latinLnBrk="0" hangingPunct="1">
                        <a:lnSpc>
                          <a:spcPct val="14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6</a:t>
                      </a:r>
                    </a:p>
                    <a:p>
                      <a:pPr marL="381000" marR="0" lvl="0" indent="-38100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P</a:t>
                      </a: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a:t>
                      </a:r>
                      <a:r>
                        <a:rPr kumimoji="1" lang="en-US" altLang="zh-CN"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Q</a:t>
                      </a:r>
                      <a:r>
                        <a:rPr kumimoji="1" lang="zh-CN" altLang="en-US" sz="1600" b="1" i="0" u="none" strike="noStrike" cap="none" normalizeH="0" baseline="0">
                          <a:ln>
                            <a:noFill/>
                          </a:ln>
                          <a:solidFill>
                            <a:srgbClr val="008000"/>
                          </a:solidFill>
                          <a:effectLst/>
                          <a:latin typeface="宋体" panose="02010600030101010101" pitchFamily="2" charset="-122"/>
                          <a:ea typeface="宋体" panose="02010600030101010101" pitchFamily="2" charset="-122"/>
                        </a:rPr>
                        <a:t>双奇偶校验</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6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2</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个故障；</a:t>
                      </a:r>
                      <a:endPar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2</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个检测盘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具有容忍</a:t>
                      </a:r>
                      <a:r>
                        <a:rPr kumimoji="1"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2</a:t>
                      </a:r>
                      <a:r>
                        <a:rPr kumimoji="1"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个故障的能力</a:t>
                      </a:r>
                      <a:r>
                        <a:rPr kumimoji="1" lang="zh-CN" altLang="en-US" sz="16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小规模写操作需要访问磁盘</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6</a:t>
                      </a: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次，检测空间开销加倍（与</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RAID3</a:t>
                      </a: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4</a:t>
                      </a: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r>
                        <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5</a:t>
                      </a: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比较） </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algn="l"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algn="l"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algn="l"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algn="l"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endParaRPr kumimoji="1"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10000"/>
                        </a:lnSpc>
                        <a:spcBef>
                          <a:spcPct val="20000"/>
                        </a:spcBef>
                        <a:spcAft>
                          <a:spcPct val="0"/>
                        </a:spcAft>
                        <a:buClr>
                          <a:schemeClr val="tx1"/>
                        </a:buClr>
                        <a:buSzTx/>
                        <a:buFont typeface="Wingdings" panose="05000000000000000000" pitchFamily="2" charset="2"/>
                        <a:buNone/>
                        <a:tabLst/>
                      </a:pPr>
                      <a:r>
                        <a:rPr kumimoji="1"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网络设备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6439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4171915" cy="830997"/>
            <a:chOff x="908363" y="278221"/>
            <a:chExt cx="4171915"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23266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882794"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廉价硬盘冗余阵列</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64351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有关</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的几个问题</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关键问题：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如何发现磁盘的故障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在磁盘扇区中除了保存数据信息外，还保存有用于发现该扇区错误的检测信息。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设计的另一个问题：</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如何减少平均修复时间</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MTTR</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典型的做法：在系统中增加热备份盘</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热交换技术</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83815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1498106" cy="830997"/>
            <a:chOff x="908363" y="278221"/>
            <a:chExt cx="1498106"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RAID0</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RAID0</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279685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RAID0</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非冗余磁盘阵列，无冗余信息。</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严格地说，它不属于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系列。</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把数据切分成条带，以条带为单位交叉地分布存放到多个磁盘中。</a:t>
            </a:r>
          </a:p>
        </p:txBody>
      </p:sp>
      <p:graphicFrame>
        <p:nvGraphicFramePr>
          <p:cNvPr id="8" name="Object 109">
            <a:extLst>
              <a:ext uri="{FF2B5EF4-FFF2-40B4-BE49-F238E27FC236}">
                <a16:creationId xmlns:a16="http://schemas.microsoft.com/office/drawing/2014/main" id="{6062842B-FC80-4CBD-9AFF-7BA4689BB747}"/>
              </a:ext>
            </a:extLst>
          </p:cNvPr>
          <p:cNvGraphicFramePr>
            <a:graphicFrameLocks noChangeAspect="1"/>
          </p:cNvGraphicFramePr>
          <p:nvPr>
            <p:extLst>
              <p:ext uri="{D42A27DB-BD31-4B8C-83A1-F6EECF244321}">
                <p14:modId xmlns:p14="http://schemas.microsoft.com/office/powerpoint/2010/main" val="2053083786"/>
              </p:ext>
            </p:extLst>
          </p:nvPr>
        </p:nvGraphicFramePr>
        <p:xfrm>
          <a:off x="1524699" y="4437389"/>
          <a:ext cx="4808034" cy="2142386"/>
        </p:xfrm>
        <a:graphic>
          <a:graphicData uri="http://schemas.openxmlformats.org/presentationml/2006/ole">
            <mc:AlternateContent xmlns:mc="http://schemas.openxmlformats.org/markup-compatibility/2006">
              <mc:Choice xmlns:v="urn:schemas-microsoft-com:vml" Requires="v">
                <p:oleObj spid="_x0000_s12305" name="Picture2" r:id="rId4" imgW="2903220" imgH="1295400" progId="Word.Picture.8">
                  <p:embed/>
                </p:oleObj>
              </mc:Choice>
              <mc:Fallback>
                <p:oleObj name="Picture2" r:id="rId4" imgW="2903220" imgH="1295400" progId="Word.Picture.8">
                  <p:embed/>
                  <p:pic>
                    <p:nvPicPr>
                      <p:cNvPr id="39940" name="Object 109">
                        <a:extLst>
                          <a:ext uri="{FF2B5EF4-FFF2-40B4-BE49-F238E27FC236}">
                            <a16:creationId xmlns:a16="http://schemas.microsoft.com/office/drawing/2014/main" id="{EF09A8F5-C4A2-415F-9F40-76D86E6C7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699" y="4437389"/>
                        <a:ext cx="4808034" cy="214238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2127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1935082"/>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镜像磁盘，对所有的磁盘数据提供一份冗余的备份</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每当把数据写入磁盘时，将该数据也写入其镜像盘。在系统中所有的数据都有两份。</a:t>
            </a: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RAID1</a:t>
              </a: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RAID1</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15" name="Object 5">
            <a:extLst>
              <a:ext uri="{FF2B5EF4-FFF2-40B4-BE49-F238E27FC236}">
                <a16:creationId xmlns:a16="http://schemas.microsoft.com/office/drawing/2014/main" id="{2D8B25CE-C4F6-45B0-8031-2DF0992DD3CE}"/>
              </a:ext>
            </a:extLst>
          </p:cNvPr>
          <p:cNvGraphicFramePr>
            <a:graphicFrameLocks noChangeAspect="1"/>
          </p:cNvGraphicFramePr>
          <p:nvPr>
            <p:extLst>
              <p:ext uri="{D42A27DB-BD31-4B8C-83A1-F6EECF244321}">
                <p14:modId xmlns:p14="http://schemas.microsoft.com/office/powerpoint/2010/main" val="4191854962"/>
              </p:ext>
            </p:extLst>
          </p:nvPr>
        </p:nvGraphicFramePr>
        <p:xfrm>
          <a:off x="1735071" y="3429000"/>
          <a:ext cx="9046854" cy="3072161"/>
        </p:xfrm>
        <a:graphic>
          <a:graphicData uri="http://schemas.openxmlformats.org/presentationml/2006/ole">
            <mc:AlternateContent xmlns:mc="http://schemas.openxmlformats.org/markup-compatibility/2006">
              <mc:Choice xmlns:v="urn:schemas-microsoft-com:vml" Requires="v">
                <p:oleObj spid="_x0000_s13328" name="Picture2" r:id="rId4" imgW="5330190" imgH="1530858" progId="Word.Picture.8">
                  <p:embed/>
                </p:oleObj>
              </mc:Choice>
              <mc:Fallback>
                <p:oleObj name="Picture2" r:id="rId4" imgW="5330190" imgH="1530858" progId="Word.Picture.8">
                  <p:embed/>
                  <p:pic>
                    <p:nvPicPr>
                      <p:cNvPr id="41989" name="Object 5">
                        <a:extLst>
                          <a:ext uri="{FF2B5EF4-FFF2-40B4-BE49-F238E27FC236}">
                            <a16:creationId xmlns:a16="http://schemas.microsoft.com/office/drawing/2014/main" id="{93AB0274-3FB2-4E19-87AE-A2E697909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5071" y="3429000"/>
                        <a:ext cx="9046854" cy="307216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1818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1910079" cy="830999"/>
            <a:chOff x="908362" y="278221"/>
            <a:chExt cx="1910079"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1"/>
              <a:ext cx="1805339"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Driver</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62095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机械硬盘</a:t>
              </a:r>
            </a:p>
          </p:txBody>
        </p:sp>
      </p:grpSp>
      <p:pic>
        <p:nvPicPr>
          <p:cNvPr id="3" name="图片 2">
            <a:extLst>
              <a:ext uri="{FF2B5EF4-FFF2-40B4-BE49-F238E27FC236}">
                <a16:creationId xmlns:a16="http://schemas.microsoft.com/office/drawing/2014/main" id="{AFDA380E-DBC4-4CD3-BD6D-C3BA73DA76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95294" y="1278192"/>
            <a:ext cx="8834967" cy="5055775"/>
          </a:xfrm>
          <a:prstGeom prst="rect">
            <a:avLst/>
          </a:prstGeom>
        </p:spPr>
      </p:pic>
    </p:spTree>
    <p:extLst>
      <p:ext uri="{BB962C8B-B14F-4D97-AF65-F5344CB8AC3E}">
        <p14:creationId xmlns:p14="http://schemas.microsoft.com/office/powerpoint/2010/main" val="229574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058740"/>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RAID1</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的特点</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能实现快速的读取操作。</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对于写入操作，镜像的两个磁盘都要写入。但可并行进行，而且不需要计算校验信息，所以其速度比级别更高的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都快。 </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可靠性很高，数据的恢复很简单。</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实现成本最高。 </a:t>
            </a: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RAID1</a:t>
              </a: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RAID1</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3896077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1381084"/>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存储器式的磁盘阵列（按</a:t>
            </a:r>
            <a:r>
              <a:rPr lang="zh-CN" altLang="en-US" sz="28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汉明纠错码</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的思路构建）</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含</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个数据盘的</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RAID2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RAID2</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RAID2</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Object 5">
            <a:extLst>
              <a:ext uri="{FF2B5EF4-FFF2-40B4-BE49-F238E27FC236}">
                <a16:creationId xmlns:a16="http://schemas.microsoft.com/office/drawing/2014/main" id="{35006FF9-CEAC-435C-92A6-3961E5FE4036}"/>
              </a:ext>
            </a:extLst>
          </p:cNvPr>
          <p:cNvGraphicFramePr>
            <a:graphicFrameLocks noChangeAspect="1"/>
          </p:cNvGraphicFramePr>
          <p:nvPr>
            <p:extLst>
              <p:ext uri="{D42A27DB-BD31-4B8C-83A1-F6EECF244321}">
                <p14:modId xmlns:p14="http://schemas.microsoft.com/office/powerpoint/2010/main" val="481395824"/>
              </p:ext>
            </p:extLst>
          </p:nvPr>
        </p:nvGraphicFramePr>
        <p:xfrm>
          <a:off x="1207364" y="2892555"/>
          <a:ext cx="9777271" cy="3440151"/>
        </p:xfrm>
        <a:graphic>
          <a:graphicData uri="http://schemas.openxmlformats.org/presentationml/2006/ole">
            <mc:AlternateContent xmlns:mc="http://schemas.openxmlformats.org/markup-compatibility/2006">
              <mc:Choice xmlns:v="urn:schemas-microsoft-com:vml" Requires="v">
                <p:oleObj spid="_x0000_s14352" name="Picture2" r:id="rId4" imgW="4903470" imgH="1728216" progId="Word.Picture.8">
                  <p:embed/>
                </p:oleObj>
              </mc:Choice>
              <mc:Fallback>
                <p:oleObj name="Picture2" r:id="rId4" imgW="4903470" imgH="1728216" progId="Word.Picture.8">
                  <p:embed/>
                  <p:pic>
                    <p:nvPicPr>
                      <p:cNvPr id="46085" name="Object 5">
                        <a:extLst>
                          <a:ext uri="{FF2B5EF4-FFF2-40B4-BE49-F238E27FC236}">
                            <a16:creationId xmlns:a16="http://schemas.microsoft.com/office/drawing/2014/main" id="{EF143DEC-C89F-45E2-8CA4-FA154E561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364" y="2892555"/>
                        <a:ext cx="9777271" cy="344015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49555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3350854"/>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RAID2</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的特点</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每个数据盘存放所有数据字的一位，位交叉存放。</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各个数据盘上的相应位计算汉明校验码，编码位被存放在多个校验（</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ECC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）磁盘的对应位上。</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并未被广泛应用，目前还没有商业化产品。</a:t>
            </a: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RAID2</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RAID2</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4176321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66229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位交叉奇偶校验磁盘阵列</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RAID3</a:t>
              </a: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RAID3</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10" name="Object 6">
            <a:extLst>
              <a:ext uri="{FF2B5EF4-FFF2-40B4-BE49-F238E27FC236}">
                <a16:creationId xmlns:a16="http://schemas.microsoft.com/office/drawing/2014/main" id="{CD2BA30E-2068-4B6F-91F6-978E538F93E1}"/>
              </a:ext>
            </a:extLst>
          </p:cNvPr>
          <p:cNvGraphicFramePr>
            <a:graphicFrameLocks noChangeAspect="1"/>
          </p:cNvGraphicFramePr>
          <p:nvPr>
            <p:extLst>
              <p:ext uri="{D42A27DB-BD31-4B8C-83A1-F6EECF244321}">
                <p14:modId xmlns:p14="http://schemas.microsoft.com/office/powerpoint/2010/main" val="1260569557"/>
              </p:ext>
            </p:extLst>
          </p:nvPr>
        </p:nvGraphicFramePr>
        <p:xfrm>
          <a:off x="1197486" y="2118169"/>
          <a:ext cx="9029813" cy="4019459"/>
        </p:xfrm>
        <a:graphic>
          <a:graphicData uri="http://schemas.openxmlformats.org/presentationml/2006/ole">
            <mc:AlternateContent xmlns:mc="http://schemas.openxmlformats.org/markup-compatibility/2006">
              <mc:Choice xmlns:v="urn:schemas-microsoft-com:vml" Requires="v">
                <p:oleObj spid="_x0000_s15375" name="Picture2" r:id="rId4" imgW="4023360" imgH="1728216" progId="Word.Picture.8">
                  <p:embed/>
                </p:oleObj>
              </mc:Choice>
              <mc:Fallback>
                <p:oleObj name="Picture2" r:id="rId4" imgW="4023360" imgH="1728216" progId="Word.Picture.8">
                  <p:embed/>
                  <p:pic>
                    <p:nvPicPr>
                      <p:cNvPr id="50181" name="Object 6">
                        <a:extLst>
                          <a:ext uri="{FF2B5EF4-FFF2-40B4-BE49-F238E27FC236}">
                            <a16:creationId xmlns:a16="http://schemas.microsoft.com/office/drawing/2014/main" id="{9DB598A8-00E2-458B-A9A0-2F56CAC9C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486" y="2118169"/>
                        <a:ext cx="9029813" cy="40194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48080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279595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RAID3</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的特点</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只需要一个校验盘，校验空间开销比较小</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细粒度的磁盘阵列，即采用的条带宽度较小，数据传输率高</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采用奇偶校验</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C9BF48DD-6F88-4DF4-A62A-41FA61B36382}"/>
              </a:ext>
            </a:extLst>
          </p:cNvPr>
          <p:cNvGrpSpPr/>
          <p:nvPr/>
        </p:nvGrpSpPr>
        <p:grpSpPr>
          <a:xfrm>
            <a:off x="908365" y="278225"/>
            <a:ext cx="1498106" cy="830997"/>
            <a:chOff x="908363" y="278221"/>
            <a:chExt cx="1498106" cy="830996"/>
          </a:xfrm>
        </p:grpSpPr>
        <p:sp>
          <p:nvSpPr>
            <p:cNvPr id="10" name="矩形 9">
              <a:extLst>
                <a:ext uri="{FF2B5EF4-FFF2-40B4-BE49-F238E27FC236}">
                  <a16:creationId xmlns:a16="http://schemas.microsoft.com/office/drawing/2014/main" id="{DB89BCDA-194A-4B2C-9694-BFDF9CE35641}"/>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RAID3</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1" name="矩形 10">
              <a:extLst>
                <a:ext uri="{FF2B5EF4-FFF2-40B4-BE49-F238E27FC236}">
                  <a16:creationId xmlns:a16="http://schemas.microsoft.com/office/drawing/2014/main" id="{4D0D04B3-AAE5-4B61-871E-E9B517661B01}"/>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RAID3</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ADCA6BC9-DFC2-46B5-AA7B-11310DC92342}"/>
              </a:ext>
            </a:extLst>
          </p:cNvPr>
          <p:cNvPicPr>
            <a:picLocks noChangeAspect="1"/>
          </p:cNvPicPr>
          <p:nvPr/>
        </p:nvPicPr>
        <p:blipFill>
          <a:blip r:embed="rId3"/>
          <a:stretch>
            <a:fillRect/>
          </a:stretch>
        </p:blipFill>
        <p:spPr>
          <a:xfrm>
            <a:off x="6637494" y="4078505"/>
            <a:ext cx="5216253" cy="2406173"/>
          </a:xfrm>
          <a:prstGeom prst="rect">
            <a:avLst/>
          </a:prstGeom>
        </p:spPr>
      </p:pic>
    </p:spTree>
    <p:extLst>
      <p:ext uri="{BB962C8B-B14F-4D97-AF65-F5344CB8AC3E}">
        <p14:creationId xmlns:p14="http://schemas.microsoft.com/office/powerpoint/2010/main" val="151143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226164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块交叉奇偶校验磁盘阵列 </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采用较大的条带，以块为单位进行交叉存放和计算奇偶校验。</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实现目标：能同时处理多个小规模访问请求</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RAID4</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RAID4</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Object 5">
            <a:extLst>
              <a:ext uri="{FF2B5EF4-FFF2-40B4-BE49-F238E27FC236}">
                <a16:creationId xmlns:a16="http://schemas.microsoft.com/office/drawing/2014/main" id="{99B51DCC-23BA-4409-ACB0-6D6EC957151C}"/>
              </a:ext>
            </a:extLst>
          </p:cNvPr>
          <p:cNvGraphicFramePr>
            <a:graphicFrameLocks noChangeAspect="1"/>
          </p:cNvGraphicFramePr>
          <p:nvPr>
            <p:extLst>
              <p:ext uri="{D42A27DB-BD31-4B8C-83A1-F6EECF244321}">
                <p14:modId xmlns:p14="http://schemas.microsoft.com/office/powerpoint/2010/main" val="4002157028"/>
              </p:ext>
            </p:extLst>
          </p:nvPr>
        </p:nvGraphicFramePr>
        <p:xfrm>
          <a:off x="1052051" y="3717517"/>
          <a:ext cx="7014117" cy="2946904"/>
        </p:xfrm>
        <a:graphic>
          <a:graphicData uri="http://schemas.openxmlformats.org/presentationml/2006/ole">
            <mc:AlternateContent xmlns:mc="http://schemas.openxmlformats.org/markup-compatibility/2006">
              <mc:Choice xmlns:v="urn:schemas-microsoft-com:vml" Requires="v">
                <p:oleObj spid="_x0000_s16397" name="Picture" r:id="rId4" imgW="4023360" imgH="1692360" progId="Word.Picture.8">
                  <p:embed/>
                </p:oleObj>
              </mc:Choice>
              <mc:Fallback>
                <p:oleObj name="Picture" r:id="rId4" imgW="4023360" imgH="1692360" progId="Word.Picture.8">
                  <p:embed/>
                  <p:pic>
                    <p:nvPicPr>
                      <p:cNvPr id="54277" name="Object 5">
                        <a:extLst>
                          <a:ext uri="{FF2B5EF4-FFF2-40B4-BE49-F238E27FC236}">
                            <a16:creationId xmlns:a16="http://schemas.microsoft.com/office/drawing/2014/main" id="{207A177A-2200-4AD6-9349-E85D6220D16F}"/>
                          </a:ext>
                        </a:extLst>
                      </p:cNvPr>
                      <p:cNvPicPr>
                        <a:picLocks noChangeAspect="1" noChangeArrowheads="1"/>
                      </p:cNvPicPr>
                      <p:nvPr/>
                    </p:nvPicPr>
                    <p:blipFill>
                      <a:blip r:embed="rId5"/>
                      <a:srcRect/>
                      <a:stretch>
                        <a:fillRect/>
                      </a:stretch>
                    </p:blipFill>
                    <p:spPr bwMode="auto">
                      <a:xfrm>
                        <a:off x="1052051" y="3717517"/>
                        <a:ext cx="7014117" cy="294690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59430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562083"/>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RAID4</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的特点</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读操作</a:t>
            </a:r>
            <a:endPar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每次只需访问数据所在的磁盘。</a:t>
            </a: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仅在该磁盘出现故障时，才会去读校验盘，并进行数据的重建。</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写操作</a:t>
            </a:r>
            <a:endParaRPr lang="en-US" altLang="zh-CN"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假定</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个数据盘和一个冗余盘。</a:t>
            </a: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写数据需要</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次磁盘读和</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次磁盘写操作。</a:t>
            </a:r>
          </a:p>
        </p:txBody>
      </p:sp>
      <p:grpSp>
        <p:nvGrpSpPr>
          <p:cNvPr id="8" name="组合 7">
            <a:extLst>
              <a:ext uri="{FF2B5EF4-FFF2-40B4-BE49-F238E27FC236}">
                <a16:creationId xmlns:a16="http://schemas.microsoft.com/office/drawing/2014/main" id="{5CA3BDC6-D831-46A5-A06A-5CA69397FF97}"/>
              </a:ext>
            </a:extLst>
          </p:cNvPr>
          <p:cNvGrpSpPr/>
          <p:nvPr/>
        </p:nvGrpSpPr>
        <p:grpSpPr>
          <a:xfrm>
            <a:off x="908365" y="278225"/>
            <a:ext cx="1498106" cy="830997"/>
            <a:chOff x="908363" y="278221"/>
            <a:chExt cx="1498106" cy="830996"/>
          </a:xfrm>
        </p:grpSpPr>
        <p:sp>
          <p:nvSpPr>
            <p:cNvPr id="10" name="矩形 9">
              <a:extLst>
                <a:ext uri="{FF2B5EF4-FFF2-40B4-BE49-F238E27FC236}">
                  <a16:creationId xmlns:a16="http://schemas.microsoft.com/office/drawing/2014/main" id="{C766E75A-544D-4DD5-8812-D24CBEB7E7D0}"/>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RAID4</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1" name="矩形 10">
              <a:extLst>
                <a:ext uri="{FF2B5EF4-FFF2-40B4-BE49-F238E27FC236}">
                  <a16:creationId xmlns:a16="http://schemas.microsoft.com/office/drawing/2014/main" id="{3F9B3CB9-FE17-40ED-8981-5EF691F67D20}"/>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RAID4</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3760505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4627909"/>
            <a:ext cx="10078065" cy="1134862"/>
          </a:xfrm>
          <a:prstGeom prst="rect">
            <a:avLst/>
          </a:prstGeom>
          <a:noFill/>
        </p:spPr>
        <p:txBody>
          <a:bodyPr wrap="square" rtlCol="0">
            <a:spAutoFit/>
          </a:bodyPr>
          <a:lstStyle/>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RAID4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能有效地处理小规模访问，快速处理大规模访问，校验空间开销比较小。但其控制比较复杂。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5CA3BDC6-D831-46A5-A06A-5CA69397FF97}"/>
              </a:ext>
            </a:extLst>
          </p:cNvPr>
          <p:cNvGrpSpPr/>
          <p:nvPr/>
        </p:nvGrpSpPr>
        <p:grpSpPr>
          <a:xfrm>
            <a:off x="908365" y="278225"/>
            <a:ext cx="1498106" cy="830997"/>
            <a:chOff x="908363" y="278221"/>
            <a:chExt cx="1498106" cy="830996"/>
          </a:xfrm>
        </p:grpSpPr>
        <p:sp>
          <p:nvSpPr>
            <p:cNvPr id="10" name="矩形 9">
              <a:extLst>
                <a:ext uri="{FF2B5EF4-FFF2-40B4-BE49-F238E27FC236}">
                  <a16:creationId xmlns:a16="http://schemas.microsoft.com/office/drawing/2014/main" id="{C766E75A-544D-4DD5-8812-D24CBEB7E7D0}"/>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RAID4</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1" name="矩形 10">
              <a:extLst>
                <a:ext uri="{FF2B5EF4-FFF2-40B4-BE49-F238E27FC236}">
                  <a16:creationId xmlns:a16="http://schemas.microsoft.com/office/drawing/2014/main" id="{3F9B3CB9-FE17-40ED-8981-5EF691F67D20}"/>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RAID4</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9" name="Object 4">
            <a:extLst>
              <a:ext uri="{FF2B5EF4-FFF2-40B4-BE49-F238E27FC236}">
                <a16:creationId xmlns:a16="http://schemas.microsoft.com/office/drawing/2014/main" id="{8EE21272-D911-4F86-807F-410BEDE1484F}"/>
              </a:ext>
            </a:extLst>
          </p:cNvPr>
          <p:cNvGraphicFramePr>
            <a:graphicFrameLocks noChangeAspect="1"/>
          </p:cNvGraphicFramePr>
          <p:nvPr>
            <p:extLst>
              <p:ext uri="{D42A27DB-BD31-4B8C-83A1-F6EECF244321}">
                <p14:modId xmlns:p14="http://schemas.microsoft.com/office/powerpoint/2010/main" val="1852807114"/>
              </p:ext>
            </p:extLst>
          </p:nvPr>
        </p:nvGraphicFramePr>
        <p:xfrm>
          <a:off x="3103408" y="1125590"/>
          <a:ext cx="5975350" cy="3178175"/>
        </p:xfrm>
        <a:graphic>
          <a:graphicData uri="http://schemas.openxmlformats.org/presentationml/2006/ole">
            <mc:AlternateContent xmlns:mc="http://schemas.openxmlformats.org/markup-compatibility/2006">
              <mc:Choice xmlns:v="urn:schemas-microsoft-com:vml" Requires="v">
                <p:oleObj spid="_x0000_s17419" name="图片" r:id="rId4" imgW="3341605" imgH="1781477" progId="Word.Picture.8">
                  <p:embed/>
                </p:oleObj>
              </mc:Choice>
              <mc:Fallback>
                <p:oleObj name="图片" r:id="rId4" imgW="3341605" imgH="1781477" progId="Word.Picture.8">
                  <p:embed/>
                  <p:pic>
                    <p:nvPicPr>
                      <p:cNvPr id="58371" name="Object 4">
                        <a:extLst>
                          <a:ext uri="{FF2B5EF4-FFF2-40B4-BE49-F238E27FC236}">
                            <a16:creationId xmlns:a16="http://schemas.microsoft.com/office/drawing/2014/main" id="{D3D3CBF0-B7E0-4045-AFF1-DDC945D52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3408" y="1125590"/>
                        <a:ext cx="5975350" cy="317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7694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210884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块交叉分布式奇偶校验磁盘阵列 </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数据以块交叉的方式存于各盘，无专用冗余盘，奇偶校验信息均匀分布在所有磁盘上。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RAID5</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RAID5</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10" name="Object 173">
            <a:extLst>
              <a:ext uri="{FF2B5EF4-FFF2-40B4-BE49-F238E27FC236}">
                <a16:creationId xmlns:a16="http://schemas.microsoft.com/office/drawing/2014/main" id="{4C725433-BFC7-4365-B0FF-04D246274D8E}"/>
              </a:ext>
            </a:extLst>
          </p:cNvPr>
          <p:cNvGraphicFramePr>
            <a:graphicFrameLocks noChangeAspect="1"/>
          </p:cNvGraphicFramePr>
          <p:nvPr>
            <p:extLst>
              <p:ext uri="{D42A27DB-BD31-4B8C-83A1-F6EECF244321}">
                <p14:modId xmlns:p14="http://schemas.microsoft.com/office/powerpoint/2010/main" val="848063442"/>
              </p:ext>
            </p:extLst>
          </p:nvPr>
        </p:nvGraphicFramePr>
        <p:xfrm>
          <a:off x="1197486" y="3429000"/>
          <a:ext cx="5693968" cy="3111264"/>
        </p:xfrm>
        <a:graphic>
          <a:graphicData uri="http://schemas.openxmlformats.org/presentationml/2006/ole">
            <mc:AlternateContent xmlns:mc="http://schemas.openxmlformats.org/markup-compatibility/2006">
              <mc:Choice xmlns:v="urn:schemas-microsoft-com:vml" Requires="v">
                <p:oleObj spid="_x0000_s18443" name="图片" r:id="rId4" imgW="3275964" imgH="1795216" progId="Word.Picture.8">
                  <p:embed/>
                </p:oleObj>
              </mc:Choice>
              <mc:Fallback>
                <p:oleObj name="图片" r:id="rId4" imgW="3275964" imgH="1795216" progId="Word.Picture.8">
                  <p:embed/>
                  <p:pic>
                    <p:nvPicPr>
                      <p:cNvPr id="60421" name="Object 173">
                        <a:extLst>
                          <a:ext uri="{FF2B5EF4-FFF2-40B4-BE49-F238E27FC236}">
                            <a16:creationId xmlns:a16="http://schemas.microsoft.com/office/drawing/2014/main" id="{E1217CBA-0F6B-4498-AA08-EBD4DFA4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486" y="3429000"/>
                        <a:ext cx="5693968" cy="31112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3109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RAID5</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RAID5</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95FCC2E1-7A18-433B-8177-9D4AF0E5E544}"/>
              </a:ext>
            </a:extLst>
          </p:cNvPr>
          <p:cNvPicPr>
            <a:picLocks noChangeAspect="1"/>
          </p:cNvPicPr>
          <p:nvPr/>
        </p:nvPicPr>
        <p:blipFill>
          <a:blip r:embed="rId3"/>
          <a:stretch>
            <a:fillRect/>
          </a:stretch>
        </p:blipFill>
        <p:spPr>
          <a:xfrm>
            <a:off x="847012" y="1515518"/>
            <a:ext cx="10497975" cy="4690299"/>
          </a:xfrm>
          <a:prstGeom prst="rect">
            <a:avLst/>
          </a:prstGeom>
        </p:spPr>
      </p:pic>
    </p:spTree>
    <p:extLst>
      <p:ext uri="{BB962C8B-B14F-4D97-AF65-F5344CB8AC3E}">
        <p14:creationId xmlns:p14="http://schemas.microsoft.com/office/powerpoint/2010/main" val="78283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269150" cy="830999"/>
            <a:chOff x="908363" y="278221"/>
            <a:chExt cx="2269150"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3" y="801442"/>
              <a:ext cx="206097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Structure</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硬盘的构成</a:t>
              </a:r>
            </a:p>
          </p:txBody>
        </p:sp>
      </p:grpSp>
      <p:pic>
        <p:nvPicPr>
          <p:cNvPr id="4" name="图片 3">
            <a:extLst>
              <a:ext uri="{FF2B5EF4-FFF2-40B4-BE49-F238E27FC236}">
                <a16:creationId xmlns:a16="http://schemas.microsoft.com/office/drawing/2014/main" id="{6645B9A5-DE19-4659-A2D3-FDF4B17D9B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2924" y="2128223"/>
            <a:ext cx="4371363" cy="4066100"/>
          </a:xfrm>
          <a:prstGeom prst="rect">
            <a:avLst/>
          </a:prstGeom>
        </p:spPr>
      </p:pic>
      <p:sp>
        <p:nvSpPr>
          <p:cNvPr id="9" name="文本框 8">
            <a:extLst>
              <a:ext uri="{FF2B5EF4-FFF2-40B4-BE49-F238E27FC236}">
                <a16:creationId xmlns:a16="http://schemas.microsoft.com/office/drawing/2014/main" id="{835004B7-50BF-4A60-8E96-4556FCF6897D}"/>
              </a:ext>
            </a:extLst>
          </p:cNvPr>
          <p:cNvSpPr txBox="1"/>
          <p:nvPr/>
        </p:nvSpPr>
        <p:spPr>
          <a:xfrm>
            <a:off x="1052051" y="1282547"/>
            <a:ext cx="10078065" cy="58086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Platter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：磁性盘片，用于存储信息，每个盘片由两个面（</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surface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）构成</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2E107EB7-AFCD-421C-863F-94F53C96ADAF}"/>
              </a:ext>
            </a:extLst>
          </p:cNvPr>
          <p:cNvSpPr txBox="1"/>
          <p:nvPr/>
        </p:nvSpPr>
        <p:spPr>
          <a:xfrm>
            <a:off x="5444287" y="1965889"/>
            <a:ext cx="6413416" cy="3966407"/>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Head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：磁头，用于读写数据，每面一个磁头</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Spindle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：主轴，盘片绕其高速旋转</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Track</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：磁道，每个面上多个同心圆区域</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Sector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：扇区，磁道上的容量相同的若干子区域，是进行数据读写的基本单位</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Cylinder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：柱面，具有相同编号的磁道集合</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DE9FAC6F-7875-4CC3-BFB9-7F21EACAF7E2}"/>
              </a:ext>
            </a:extLst>
          </p:cNvPr>
          <p:cNvSpPr txBox="1"/>
          <p:nvPr/>
        </p:nvSpPr>
        <p:spPr>
          <a:xfrm>
            <a:off x="1268360" y="6194323"/>
            <a:ext cx="7973963" cy="400110"/>
          </a:xfrm>
          <a:prstGeom prst="rect">
            <a:avLst/>
          </a:prstGeom>
          <a:noFill/>
        </p:spPr>
        <p:txBody>
          <a:bodyPr wrap="square" rtlCol="0">
            <a:spAutoFit/>
          </a:bodyPr>
          <a:lstStyle/>
          <a:p>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磁盘存储容量 </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磁头数</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磁道（柱面）数</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每道扇区数</a:t>
            </a:r>
            <a:r>
              <a:rPr lang="en-US" altLang="zh-CN"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每扇区字节数</a:t>
            </a:r>
          </a:p>
        </p:txBody>
      </p:sp>
    </p:spTree>
    <p:extLst>
      <p:ext uri="{BB962C8B-B14F-4D97-AF65-F5344CB8AC3E}">
        <p14:creationId xmlns:p14="http://schemas.microsoft.com/office/powerpoint/2010/main" val="155761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linds(horizont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blinds(horizontal)">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blinds(horizontal)">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blinds(horizontal)">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blinds(horizontal)">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146251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双校验磁盘阵列 </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校验空间开销是</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RAID5</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的两倍，能够容忍两个磁盘出错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1498106" cy="830997"/>
            <a:chOff x="908363" y="278221"/>
            <a:chExt cx="1498106"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1366484" cy="307777"/>
            </a:xfrm>
            <a:prstGeom prst="rect">
              <a:avLst/>
            </a:prstGeom>
          </p:spPr>
          <p:txBody>
            <a:bodyPr wrap="square">
              <a:spAutoFit/>
            </a:bodyPr>
            <a:lstStyle/>
            <a:p>
              <a:pPr algn="ct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RAID6</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1208985" cy="523219"/>
            </a:xfrm>
            <a:prstGeom prst="rect">
              <a:avLst/>
            </a:prstGeom>
          </p:spPr>
          <p:txBody>
            <a:bodyPr wrap="none">
              <a:spAutoFit/>
            </a:bodyPr>
            <a:lstStyle/>
            <a:p>
              <a:r>
                <a:rPr lang="en-US" altLang="zh-CN" sz="2800" b="1" dirty="0" err="1">
                  <a:solidFill>
                    <a:schemeClr val="tx1">
                      <a:lumMod val="85000"/>
                      <a:lumOff val="15000"/>
                    </a:schemeClr>
                  </a:solidFill>
                  <a:latin typeface="等线" panose="02010600030101010101" pitchFamily="2" charset="-122"/>
                  <a:ea typeface="等线" panose="02010600030101010101" pitchFamily="2" charset="-122"/>
                </a:rPr>
                <a:t>RAID6</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Object 5">
            <a:extLst>
              <a:ext uri="{FF2B5EF4-FFF2-40B4-BE49-F238E27FC236}">
                <a16:creationId xmlns:a16="http://schemas.microsoft.com/office/drawing/2014/main" id="{5510FBA8-E22D-4351-8A42-B3FD20933978}"/>
              </a:ext>
            </a:extLst>
          </p:cNvPr>
          <p:cNvGraphicFramePr>
            <a:graphicFrameLocks noChangeAspect="1"/>
          </p:cNvGraphicFramePr>
          <p:nvPr>
            <p:extLst>
              <p:ext uri="{D42A27DB-BD31-4B8C-83A1-F6EECF244321}">
                <p14:modId xmlns:p14="http://schemas.microsoft.com/office/powerpoint/2010/main" val="2498807506"/>
              </p:ext>
            </p:extLst>
          </p:nvPr>
        </p:nvGraphicFramePr>
        <p:xfrm>
          <a:off x="1052051" y="2977465"/>
          <a:ext cx="5449110" cy="3739544"/>
        </p:xfrm>
        <a:graphic>
          <a:graphicData uri="http://schemas.openxmlformats.org/presentationml/2006/ole">
            <mc:AlternateContent xmlns:mc="http://schemas.openxmlformats.org/markup-compatibility/2006">
              <mc:Choice xmlns:v="urn:schemas-microsoft-com:vml" Requires="v">
                <p:oleObj spid="_x0000_s19467" name="图片" r:id="rId4" imgW="2606040" imgH="1792224" progId="Word.Picture.8">
                  <p:embed/>
                </p:oleObj>
              </mc:Choice>
              <mc:Fallback>
                <p:oleObj name="图片" r:id="rId4" imgW="2606040" imgH="1792224" progId="Word.Picture.8">
                  <p:embed/>
                  <p:pic>
                    <p:nvPicPr>
                      <p:cNvPr id="62469" name="Object 5">
                        <a:extLst>
                          <a:ext uri="{FF2B5EF4-FFF2-40B4-BE49-F238E27FC236}">
                            <a16:creationId xmlns:a16="http://schemas.microsoft.com/office/drawing/2014/main" id="{3FC60001-439B-4590-8DA9-BBD196695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51" y="2977465"/>
                        <a:ext cx="5449110" cy="37395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87154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146251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RAID10</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又称为</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RAID1+0</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先进行镜像（</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RAID1</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），再进行条带存放（</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RAID0</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3279042" cy="830997"/>
            <a:chOff x="908363" y="278221"/>
            <a:chExt cx="3279042"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268232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RAID10 and RAID01</a:t>
              </a: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2989921"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RAID10</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与</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RAID01</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10" name="Object 5">
            <a:extLst>
              <a:ext uri="{FF2B5EF4-FFF2-40B4-BE49-F238E27FC236}">
                <a16:creationId xmlns:a16="http://schemas.microsoft.com/office/drawing/2014/main" id="{733F870B-CFDA-41A2-89B7-6FB2B866D480}"/>
              </a:ext>
            </a:extLst>
          </p:cNvPr>
          <p:cNvGraphicFramePr>
            <a:graphicFrameLocks noChangeAspect="1"/>
          </p:cNvGraphicFramePr>
          <p:nvPr>
            <p:extLst>
              <p:ext uri="{D42A27DB-BD31-4B8C-83A1-F6EECF244321}">
                <p14:modId xmlns:p14="http://schemas.microsoft.com/office/powerpoint/2010/main" val="3130172691"/>
              </p:ext>
            </p:extLst>
          </p:nvPr>
        </p:nvGraphicFramePr>
        <p:xfrm>
          <a:off x="967492" y="3226165"/>
          <a:ext cx="9102423" cy="3353610"/>
        </p:xfrm>
        <a:graphic>
          <a:graphicData uri="http://schemas.openxmlformats.org/presentationml/2006/ole">
            <mc:AlternateContent xmlns:mc="http://schemas.openxmlformats.org/markup-compatibility/2006">
              <mc:Choice xmlns:v="urn:schemas-microsoft-com:vml" Requires="v">
                <p:oleObj spid="_x0000_s20490" name="图片" r:id="rId4" imgW="5329166" imgH="1967716" progId="Word.Picture.8">
                  <p:embed/>
                </p:oleObj>
              </mc:Choice>
              <mc:Fallback>
                <p:oleObj name="图片" r:id="rId4" imgW="5329166" imgH="1967716" progId="Word.Picture.8">
                  <p:embed/>
                  <p:pic>
                    <p:nvPicPr>
                      <p:cNvPr id="64517" name="Object 5">
                        <a:extLst>
                          <a:ext uri="{FF2B5EF4-FFF2-40B4-BE49-F238E27FC236}">
                            <a16:creationId xmlns:a16="http://schemas.microsoft.com/office/drawing/2014/main" id="{7CDBD95D-5540-476B-B976-7747F8D37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492" y="3226165"/>
                        <a:ext cx="9102423" cy="335361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60819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146251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RAID01</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又称为</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RAID0+1</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先进行条带存放（</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RAID0</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），再进行镜像（</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RAID1</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3279042" cy="830997"/>
            <a:chOff x="908363" y="278221"/>
            <a:chExt cx="3279042"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268232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RAID10 and RAID01</a:t>
              </a: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2989921"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RAID10</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与</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RAID01</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8" name="Object 4">
            <a:extLst>
              <a:ext uri="{FF2B5EF4-FFF2-40B4-BE49-F238E27FC236}">
                <a16:creationId xmlns:a16="http://schemas.microsoft.com/office/drawing/2014/main" id="{12EF897F-95E5-4AE4-A650-8CA4616CCD66}"/>
              </a:ext>
            </a:extLst>
          </p:cNvPr>
          <p:cNvGraphicFramePr>
            <a:graphicFrameLocks noChangeAspect="1"/>
          </p:cNvGraphicFramePr>
          <p:nvPr>
            <p:extLst>
              <p:ext uri="{D42A27DB-BD31-4B8C-83A1-F6EECF244321}">
                <p14:modId xmlns:p14="http://schemas.microsoft.com/office/powerpoint/2010/main" val="774031609"/>
              </p:ext>
            </p:extLst>
          </p:nvPr>
        </p:nvGraphicFramePr>
        <p:xfrm>
          <a:off x="1052051" y="3100630"/>
          <a:ext cx="9830172" cy="3479145"/>
        </p:xfrm>
        <a:graphic>
          <a:graphicData uri="http://schemas.openxmlformats.org/presentationml/2006/ole">
            <mc:AlternateContent xmlns:mc="http://schemas.openxmlformats.org/markup-compatibility/2006">
              <mc:Choice xmlns:v="urn:schemas-microsoft-com:vml" Requires="v">
                <p:oleObj spid="_x0000_s21514" name="图片" r:id="rId4" imgW="5434497" imgH="1928025" progId="Word.Picture.8">
                  <p:embed/>
                </p:oleObj>
              </mc:Choice>
              <mc:Fallback>
                <p:oleObj name="图片" r:id="rId4" imgW="5434497" imgH="1928025" progId="Word.Picture.8">
                  <p:embed/>
                  <p:pic>
                    <p:nvPicPr>
                      <p:cNvPr id="66564" name="Object 4">
                        <a:extLst>
                          <a:ext uri="{FF2B5EF4-FFF2-40B4-BE49-F238E27FC236}">
                            <a16:creationId xmlns:a16="http://schemas.microsoft.com/office/drawing/2014/main" id="{95BF3D47-8AB4-4C43-A599-B244778D6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51" y="3100630"/>
                        <a:ext cx="9830172" cy="347914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1313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5842946"/>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实现盘阵列的方式主要有三种：</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软件方式：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阵列管理软件由主机来实现。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优点：成本低</a:t>
            </a:r>
          </a:p>
          <a:p>
            <a:pPr marL="1257300" lvl="2" indent="-342900" algn="just">
              <a:lnSpc>
                <a:spcPct val="150000"/>
              </a:lnSpc>
              <a:spcBef>
                <a:spcPts val="600"/>
              </a:spcBef>
              <a:spcAft>
                <a:spcPts val="600"/>
              </a:spcAft>
              <a:buClr>
                <a:srgbClr val="FF9900"/>
              </a:buClr>
              <a:buFont typeface="Wingdings" panose="05000000000000000000" pitchFamily="2" charset="2"/>
              <a:buChar char="ü"/>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缺点：过多地占用主机时间，且带宽指标上不去</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阵列卡方式：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把</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RAID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管理软件固化在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控制卡上，从而可不占用主机时间，一般用于工作站和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机。</a:t>
            </a:r>
          </a:p>
          <a:p>
            <a:pPr marL="914400" lvl="1" indent="-457200" algn="just">
              <a:lnSpc>
                <a:spcPct val="150000"/>
              </a:lnSpc>
              <a:spcBef>
                <a:spcPts val="600"/>
              </a:spcBef>
              <a:spcAft>
                <a:spcPts val="600"/>
              </a:spcAft>
              <a:buClr>
                <a:srgbClr val="FF9900"/>
              </a:buClr>
              <a:buFont typeface="Wingdings" panose="05000000000000000000" pitchFamily="2" charset="2"/>
              <a:buChar char="Ø"/>
            </a:pPr>
            <a:r>
              <a:rPr lang="zh-CN" altLang="en-US" sz="2400" b="1" dirty="0">
                <a:solidFill>
                  <a:srgbClr val="FF0066"/>
                </a:solidFill>
                <a:latin typeface="Times New Roman" panose="02020603050405020304" pitchFamily="18" charset="0"/>
                <a:ea typeface="微软雅黑" panose="020B0503020204020204" pitchFamily="34" charset="-122"/>
                <a:cs typeface="Times New Roman" panose="02020603050405020304" pitchFamily="18" charset="0"/>
              </a:rPr>
              <a:t>子系统方式：</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一种基于通用接口总线的开放式平台，可用于各种主机平台和网络系统。</a:t>
            </a:r>
          </a:p>
          <a:p>
            <a:pPr marL="914400" lvl="1" indent="-457200" algn="just">
              <a:lnSpc>
                <a:spcPct val="150000"/>
              </a:lnSpc>
              <a:spcBef>
                <a:spcPts val="600"/>
              </a:spcBef>
              <a:spcAft>
                <a:spcPts val="600"/>
              </a:spcAft>
              <a:buClr>
                <a:srgbClr val="FF9900"/>
              </a:buClr>
              <a:buFont typeface="Wingdings" panose="05000000000000000000" pitchFamily="2" charset="2"/>
              <a:buChar char="Ø"/>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DE882D27-0481-40A9-9579-B2E602ECA8EF}"/>
              </a:ext>
            </a:extLst>
          </p:cNvPr>
          <p:cNvGrpSpPr/>
          <p:nvPr/>
        </p:nvGrpSpPr>
        <p:grpSpPr>
          <a:xfrm>
            <a:off x="908365" y="278225"/>
            <a:ext cx="4243498" cy="830997"/>
            <a:chOff x="908363" y="278221"/>
            <a:chExt cx="4243498" cy="830996"/>
          </a:xfrm>
        </p:grpSpPr>
        <p:sp>
          <p:nvSpPr>
            <p:cNvPr id="13" name="矩形 12">
              <a:extLst>
                <a:ext uri="{FF2B5EF4-FFF2-40B4-BE49-F238E27FC236}">
                  <a16:creationId xmlns:a16="http://schemas.microsoft.com/office/drawing/2014/main" id="{2866314F-51A5-4579-AF85-C2FC3D6D7894}"/>
                </a:ext>
              </a:extLst>
            </p:cNvPr>
            <p:cNvSpPr/>
            <p:nvPr/>
          </p:nvSpPr>
          <p:spPr>
            <a:xfrm>
              <a:off x="908363" y="801440"/>
              <a:ext cx="424349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Realization and Development of RAID</a:t>
              </a:r>
            </a:p>
          </p:txBody>
        </p:sp>
        <p:sp>
          <p:nvSpPr>
            <p:cNvPr id="14" name="矩形 13">
              <a:extLst>
                <a:ext uri="{FF2B5EF4-FFF2-40B4-BE49-F238E27FC236}">
                  <a16:creationId xmlns:a16="http://schemas.microsoft.com/office/drawing/2014/main" id="{00DD70F6-8938-4DF0-A1FA-3A5E6E01DF56}"/>
                </a:ext>
              </a:extLst>
            </p:cNvPr>
            <p:cNvSpPr/>
            <p:nvPr/>
          </p:nvSpPr>
          <p:spPr>
            <a:xfrm>
              <a:off x="1197484" y="278221"/>
              <a:ext cx="3164649"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RAID</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的实现与发展</a:t>
              </a:r>
            </a:p>
          </p:txBody>
        </p:sp>
      </p:grpSp>
    </p:spTree>
    <p:extLst>
      <p:ext uri="{BB962C8B-B14F-4D97-AF65-F5344CB8AC3E}">
        <p14:creationId xmlns:p14="http://schemas.microsoft.com/office/powerpoint/2010/main" val="305269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4" y="278225"/>
            <a:ext cx="3346369" cy="830999"/>
            <a:chOff x="908362" y="278221"/>
            <a:chExt cx="3346369" cy="830998"/>
          </a:xfrm>
        </p:grpSpPr>
        <p:sp>
          <p:nvSpPr>
            <p:cNvPr id="11" name="矩形 10">
              <a:extLst>
                <a:ext uri="{FF2B5EF4-FFF2-40B4-BE49-F238E27FC236}">
                  <a16:creationId xmlns:a16="http://schemas.microsoft.com/office/drawing/2014/main" id="{C2A05078-9393-4A56-B4A0-40E0462BC455}"/>
                </a:ext>
              </a:extLst>
            </p:cNvPr>
            <p:cNvSpPr/>
            <p:nvPr/>
          </p:nvSpPr>
          <p:spPr>
            <a:xfrm>
              <a:off x="908362" y="801442"/>
              <a:ext cx="235594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Access Cost</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305724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硬盘读取响应时间</a:t>
              </a:r>
            </a:p>
          </p:txBody>
        </p:sp>
      </p:grpSp>
      <p:sp>
        <p:nvSpPr>
          <p:cNvPr id="9" name="文本框 8">
            <a:extLst>
              <a:ext uri="{FF2B5EF4-FFF2-40B4-BE49-F238E27FC236}">
                <a16:creationId xmlns:a16="http://schemas.microsoft.com/office/drawing/2014/main" id="{835004B7-50BF-4A60-8E96-4556FCF6897D}"/>
              </a:ext>
            </a:extLst>
          </p:cNvPr>
          <p:cNvSpPr txBox="1"/>
          <p:nvPr/>
        </p:nvSpPr>
        <p:spPr>
          <a:xfrm>
            <a:off x="1052051" y="1282547"/>
            <a:ext cx="10078065" cy="4520405"/>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寻道时间</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：磁头从开始移动到数据所在磁道所需要的时间，寻道时间越短，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I/O</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操作越快，目前磁盘的平均寻道时间一般都在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10ms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左右</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旋转延迟：</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盘片旋转将请求数据所在扇区移至读写磁头下方所需要的时间，旋转延迟取决于磁盘转速，普通硬盘一般都是</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7200rpm</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数据传输时间：</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完成传输所请求的数据所需要的时间</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691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628223" cy="830997"/>
            <a:chOff x="908363" y="278221"/>
            <a:chExt cx="2628223"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21850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Reliability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339102"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硬盘的可靠性</a:t>
              </a: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2795958"/>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反映硬盘可靠性的参数有：</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可靠性</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Reliability</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可用性</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Availability</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可信性</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Dependability</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35072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628223" cy="830997"/>
            <a:chOff x="908363" y="278221"/>
            <a:chExt cx="2628223"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21850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Reliability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339102"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硬盘的可靠性</a:t>
              </a: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4705071"/>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硬盘</a:t>
            </a:r>
            <a:r>
              <a:rPr lang="zh-CN" altLang="en-US" sz="2800" b="1">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的可靠性</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：硬盘从某个初始参考点开始一直连续提供服务的能力</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平均无故障时间</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来衡量。</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系统中断服务的时间用</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平均修复时间</a:t>
            </a:r>
            <a:r>
              <a:rPr lang="en-US" altLang="zh-CN" sz="2400" b="1" dirty="0" err="1">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MTTR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来衡量。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的倒数就是系统的</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失效率</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如果硬盘中每个模块的生存期服从指数分布，则</a:t>
            </a:r>
            <a:r>
              <a:rPr lang="zh-CN" altLang="en-US"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硬盘整体的失效率是各部件的失效率之和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78638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628223" cy="830997"/>
            <a:chOff x="908363" y="278221"/>
            <a:chExt cx="2628223"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21850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Reliability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339102"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硬盘的可靠性</a:t>
              </a: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5781391"/>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硬盘的可用性</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：硬盘正常工作的时间在连续两次正常服务间隔时间中所占的比率</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spcBef>
                <a:spcPts val="600"/>
              </a:spcBef>
              <a:spcAft>
                <a:spcPts val="600"/>
              </a:spcAft>
              <a:buClr>
                <a:srgbClr val="FF9900"/>
              </a:buClr>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Bef>
                <a:spcPts val="600"/>
              </a:spcBef>
              <a:spcAft>
                <a:spcPts val="600"/>
              </a:spcAft>
              <a:buClr>
                <a:srgbClr val="FF9900"/>
              </a:buClr>
              <a:buFont typeface="Wingdings" panose="05000000000000000000" pitchFamily="2" charset="2"/>
              <a:buChar char="p"/>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MTTF+MTTR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：平均失效间隔时间</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MTBF</a:t>
            </a:r>
          </a:p>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8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硬盘的可信性</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：硬盘服务的质量。即在多大程度上可以合理地认为服务是可靠的（不可以度量）</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gn="just">
              <a:lnSpc>
                <a:spcPct val="150000"/>
              </a:lnSpc>
              <a:spcBef>
                <a:spcPts val="600"/>
              </a:spcBef>
              <a:spcAft>
                <a:spcPts val="600"/>
              </a:spcAft>
              <a:buClr>
                <a:srgbClr val="FF9900"/>
              </a:buClr>
              <a:buFont typeface="Wingdings" panose="05000000000000000000" pitchFamily="2" charset="2"/>
              <a:buChar char="Ø"/>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Picture 4">
            <a:extLst>
              <a:ext uri="{FF2B5EF4-FFF2-40B4-BE49-F238E27FC236}">
                <a16:creationId xmlns:a16="http://schemas.microsoft.com/office/drawing/2014/main" id="{F0B26924-F838-405F-BCE1-0F14803105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2167" y="2982685"/>
            <a:ext cx="4727665" cy="109945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16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linds(horizontal)">
                                      <p:cBhvr>
                                        <p:cTn id="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628223" cy="830997"/>
            <a:chOff x="908363" y="278221"/>
            <a:chExt cx="2628223"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21850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Reliability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339102"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硬盘的可靠性</a:t>
              </a: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5382179"/>
          </a:xfrm>
          <a:prstGeom prst="rect">
            <a:avLst/>
          </a:prstGeom>
          <a:noFill/>
        </p:spPr>
        <p:txBody>
          <a:bodyPr wrap="square" rtlCol="0">
            <a:spAutoFit/>
          </a:bodyPr>
          <a:lstStyle/>
          <a:p>
            <a:pPr marL="342900" indent="-342900" algn="just">
              <a:lnSpc>
                <a:spcPct val="150000"/>
              </a:lnSpc>
              <a:spcBef>
                <a:spcPts val="600"/>
              </a:spcBef>
              <a:spcAft>
                <a:spcPts val="600"/>
              </a:spcAft>
              <a:buClr>
                <a:srgbClr val="FF9900"/>
              </a:buClr>
              <a:buFont typeface="Wingdings" panose="05000000000000000000" pitchFamily="2" charset="2"/>
              <a:buChar char="p"/>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假设硬盘子系统的组成部件和它们的</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如下：</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）磁盘子系统由</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个磁盘构成，每个磁盘的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1000000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小时；</a:t>
            </a: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SCSI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控制器，其</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500000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小时；</a:t>
            </a: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个不间断电源，其</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200000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小时；</a:t>
            </a: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个风扇，其</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200000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小时；</a:t>
            </a: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SCSI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连线，其</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24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1000000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小时。</a:t>
            </a: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假定每个部件的生存期服从指数分布，同时假定各部件的故障是相互独立的，求整个系统的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（平均无故障时间）。</a:t>
            </a:r>
          </a:p>
        </p:txBody>
      </p:sp>
    </p:spTree>
    <p:extLst>
      <p:ext uri="{BB962C8B-B14F-4D97-AF65-F5344CB8AC3E}">
        <p14:creationId xmlns:p14="http://schemas.microsoft.com/office/powerpoint/2010/main" val="232429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9E97838B-C666-4FF3-AB50-8BCC39D2D6CE}"/>
              </a:ext>
            </a:extLst>
          </p:cNvPr>
          <p:cNvGrpSpPr/>
          <p:nvPr/>
        </p:nvGrpSpPr>
        <p:grpSpPr>
          <a:xfrm>
            <a:off x="908365" y="278225"/>
            <a:ext cx="2628223" cy="830997"/>
            <a:chOff x="908363" y="278221"/>
            <a:chExt cx="2628223" cy="830996"/>
          </a:xfrm>
        </p:grpSpPr>
        <p:sp>
          <p:nvSpPr>
            <p:cNvPr id="11" name="矩形 10">
              <a:extLst>
                <a:ext uri="{FF2B5EF4-FFF2-40B4-BE49-F238E27FC236}">
                  <a16:creationId xmlns:a16="http://schemas.microsoft.com/office/drawing/2014/main" id="{C2A05078-9393-4A56-B4A0-40E0462BC455}"/>
                </a:ext>
              </a:extLst>
            </p:cNvPr>
            <p:cNvSpPr/>
            <p:nvPr/>
          </p:nvSpPr>
          <p:spPr>
            <a:xfrm>
              <a:off x="908363" y="801440"/>
              <a:ext cx="218503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Disk Reliability</a:t>
              </a:r>
            </a:p>
          </p:txBody>
        </p:sp>
        <p:sp>
          <p:nvSpPr>
            <p:cNvPr id="12" name="矩形 11">
              <a:extLst>
                <a:ext uri="{FF2B5EF4-FFF2-40B4-BE49-F238E27FC236}">
                  <a16:creationId xmlns:a16="http://schemas.microsoft.com/office/drawing/2014/main" id="{0313CE6E-0260-41DC-B741-6644E41D0F86}"/>
                </a:ext>
              </a:extLst>
            </p:cNvPr>
            <p:cNvSpPr/>
            <p:nvPr/>
          </p:nvSpPr>
          <p:spPr>
            <a:xfrm>
              <a:off x="1197484" y="278221"/>
              <a:ext cx="2339102"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硬盘的可靠性</a:t>
              </a:r>
            </a:p>
          </p:txBody>
        </p:sp>
      </p:grpSp>
      <p:sp>
        <p:nvSpPr>
          <p:cNvPr id="7" name="文本框 6">
            <a:extLst>
              <a:ext uri="{FF2B5EF4-FFF2-40B4-BE49-F238E27FC236}">
                <a16:creationId xmlns:a16="http://schemas.microsoft.com/office/drawing/2014/main" id="{80A0A5F1-524D-4089-9880-1123C395C19A}"/>
              </a:ext>
            </a:extLst>
          </p:cNvPr>
          <p:cNvSpPr txBox="1"/>
          <p:nvPr/>
        </p:nvSpPr>
        <p:spPr>
          <a:xfrm>
            <a:off x="1052051" y="1282547"/>
            <a:ext cx="10078065" cy="5535170"/>
          </a:xfrm>
          <a:prstGeom prst="rect">
            <a:avLst/>
          </a:prstGeom>
          <a:noFill/>
        </p:spPr>
        <p:txBody>
          <a:bodyPr wrap="square" rtlCol="0">
            <a:spAutoFit/>
          </a:bodyPr>
          <a:lstStyle/>
          <a:p>
            <a:pPr algn="just">
              <a:lnSpc>
                <a:spcPct val="150000"/>
              </a:lnSpc>
              <a:spcBef>
                <a:spcPts val="600"/>
              </a:spcBef>
              <a:spcAft>
                <a:spcPts val="600"/>
              </a:spcAft>
              <a:buClr>
                <a:srgbClr val="FF9900"/>
              </a:buClr>
            </a:pP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解：</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整个系统的失效率为：</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系统的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MTTF</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为系统失效率的倒数，即：</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buClr>
                <a:srgbClr val="FF990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即将近</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年。</a:t>
            </a:r>
          </a:p>
          <a:p>
            <a:pPr algn="just">
              <a:lnSpc>
                <a:spcPct val="150000"/>
              </a:lnSpc>
              <a:spcBef>
                <a:spcPts val="600"/>
              </a:spcBef>
              <a:spcAft>
                <a:spcPts val="600"/>
              </a:spcAft>
              <a:buClr>
                <a:srgbClr val="FF9900"/>
              </a:buClr>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Picture 4">
            <a:extLst>
              <a:ext uri="{FF2B5EF4-FFF2-40B4-BE49-F238E27FC236}">
                <a16:creationId xmlns:a16="http://schemas.microsoft.com/office/drawing/2014/main" id="{6A3225DC-3A7A-49F5-9716-D50DF09554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486" y="2122714"/>
            <a:ext cx="10600236" cy="8382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8B8F8937-AFF7-43C8-95AA-18C3D51823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7486" y="4043183"/>
            <a:ext cx="5128154" cy="101867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90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linds(horizontal)">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linds(horizontal)">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44341</TotalTime>
  <Words>2403</Words>
  <Application>Microsoft Office PowerPoint</Application>
  <PresentationFormat>宽屏</PresentationFormat>
  <Paragraphs>317</Paragraphs>
  <Slides>33</Slides>
  <Notes>33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3</vt:i4>
      </vt:variant>
      <vt:variant>
        <vt:lpstr>幻灯片标题</vt:lpstr>
      </vt:variant>
      <vt:variant>
        <vt:i4>33</vt:i4>
      </vt:variant>
    </vt:vector>
  </HeadingPairs>
  <TitlesOfParts>
    <vt:vector size="47" baseType="lpstr">
      <vt:lpstr>-apple-system</vt:lpstr>
      <vt:lpstr>等线</vt:lpstr>
      <vt:lpstr>等线 Light</vt:lpstr>
      <vt:lpstr>黑体</vt:lpstr>
      <vt:lpstr>宋体</vt:lpstr>
      <vt:lpstr>微软雅黑</vt:lpstr>
      <vt:lpstr>Arial</vt:lpstr>
      <vt:lpstr>Times New Roman</vt:lpstr>
      <vt:lpstr>Wingdings</vt:lpstr>
      <vt:lpstr>Office 主题​​</vt:lpstr>
      <vt:lpstr>提纲页</vt:lpstr>
      <vt:lpstr>Picture2</vt:lpstr>
      <vt:lpstr>Picture</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WJZ</cp:lastModifiedBy>
  <cp:revision>2968</cp:revision>
  <dcterms:created xsi:type="dcterms:W3CDTF">2016-08-12T08:20:00Z</dcterms:created>
  <dcterms:modified xsi:type="dcterms:W3CDTF">2022-04-04T08:24:12Z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